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89" r:id="rId2"/>
    <p:sldId id="292" r:id="rId3"/>
    <p:sldId id="290" r:id="rId4"/>
    <p:sldId id="257" r:id="rId5"/>
    <p:sldId id="258" r:id="rId6"/>
    <p:sldId id="260" r:id="rId7"/>
    <p:sldId id="264" r:id="rId8"/>
    <p:sldId id="261" r:id="rId9"/>
    <p:sldId id="262" r:id="rId10"/>
    <p:sldId id="263" r:id="rId11"/>
    <p:sldId id="265" r:id="rId12"/>
    <p:sldId id="296" r:id="rId13"/>
    <p:sldId id="259" r:id="rId14"/>
    <p:sldId id="294" r:id="rId15"/>
    <p:sldId id="274" r:id="rId16"/>
    <p:sldId id="273" r:id="rId17"/>
    <p:sldId id="272" r:id="rId18"/>
    <p:sldId id="270" r:id="rId19"/>
    <p:sldId id="284" r:id="rId20"/>
    <p:sldId id="275" r:id="rId21"/>
    <p:sldId id="276" r:id="rId22"/>
    <p:sldId id="277" r:id="rId23"/>
    <p:sldId id="278" r:id="rId24"/>
    <p:sldId id="281" r:id="rId25"/>
    <p:sldId id="280" r:id="rId26"/>
    <p:sldId id="282" r:id="rId27"/>
    <p:sldId id="283" r:id="rId28"/>
    <p:sldId id="279" r:id="rId29"/>
    <p:sldId id="285" r:id="rId30"/>
    <p:sldId id="286" r:id="rId31"/>
    <p:sldId id="293" r:id="rId32"/>
    <p:sldId id="288" r:id="rId33"/>
    <p:sldId id="291" r:id="rId34"/>
    <p:sldId id="287" r:id="rId35"/>
    <p:sldId id="304" r:id="rId36"/>
    <p:sldId id="310" r:id="rId37"/>
    <p:sldId id="309" r:id="rId38"/>
    <p:sldId id="303" r:id="rId39"/>
    <p:sldId id="297" r:id="rId40"/>
    <p:sldId id="299" r:id="rId41"/>
    <p:sldId id="300" r:id="rId42"/>
    <p:sldId id="311" r:id="rId43"/>
    <p:sldId id="312" r:id="rId44"/>
    <p:sldId id="302" r:id="rId45"/>
    <p:sldId id="298" r:id="rId46"/>
    <p:sldId id="301" r:id="rId47"/>
    <p:sldId id="295" r:id="rId48"/>
    <p:sldId id="307" r:id="rId49"/>
    <p:sldId id="306" r:id="rId50"/>
    <p:sldId id="308" r:id="rId5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34575" autoAdjust="0"/>
    <p:restoredTop sz="71073" autoAdjust="0"/>
  </p:normalViewPr>
  <p:slideViewPr>
    <p:cSldViewPr>
      <p:cViewPr>
        <p:scale>
          <a:sx n="82" d="100"/>
          <a:sy n="82" d="100"/>
        </p:scale>
        <p:origin x="-780" y="-72"/>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notesViewPr>
    <p:cSldViewPr>
      <p:cViewPr varScale="1">
        <p:scale>
          <a:sx n="89" d="100"/>
          <a:sy n="89" d="100"/>
        </p:scale>
        <p:origin x="-3846"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6E016A-D3F8-4EF0-B1D0-1E806EE71A37}" type="datetimeFigureOut">
              <a:rPr lang="en-US" smtClean="0"/>
              <a:t>1/9/2014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FE3C192-AC4C-4676-839B-ECD04F1FF2B6}" type="slidenum">
              <a:rPr lang="en-US" smtClean="0"/>
              <a:t>‹#›</a:t>
            </a:fld>
            <a:endParaRPr lang="en-US"/>
          </a:p>
        </p:txBody>
      </p:sp>
    </p:spTree>
    <p:extLst>
      <p:ext uri="{BB962C8B-B14F-4D97-AF65-F5344CB8AC3E}">
        <p14:creationId xmlns:p14="http://schemas.microsoft.com/office/powerpoint/2010/main" val="85968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err="1" smtClean="0">
                <a:solidFill>
                  <a:schemeClr val="tx1"/>
                </a:solidFill>
                <a:effectLst/>
                <a:latin typeface="+mn-lt"/>
                <a:ea typeface="+mn-ea"/>
                <a:cs typeface="+mn-cs"/>
              </a:rPr>
              <a:t>Picklist</a:t>
            </a:r>
            <a:r>
              <a:rPr lang="en-US" sz="1200" b="1" kern="1200" dirty="0" smtClean="0">
                <a:solidFill>
                  <a:schemeClr val="tx1"/>
                </a:solidFill>
                <a:effectLst/>
                <a:latin typeface="+mn-lt"/>
                <a:ea typeface="+mn-ea"/>
                <a:cs typeface="+mn-cs"/>
              </a:rPr>
              <a:t> (add/remove columns to customize table display)</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Purpose:        To allow user to customize columns to display in </a:t>
            </a:r>
            <a:r>
              <a:rPr lang="en-US" sz="1200" kern="1200" dirty="0" err="1" smtClean="0">
                <a:solidFill>
                  <a:schemeClr val="tx1"/>
                </a:solidFill>
                <a:effectLst/>
                <a:latin typeface="+mn-lt"/>
                <a:ea typeface="+mn-ea"/>
                <a:cs typeface="+mn-cs"/>
              </a:rPr>
              <a:t>datatable</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Requirements:</a:t>
            </a:r>
          </a:p>
          <a:p>
            <a:pPr lvl="0"/>
            <a:r>
              <a:rPr lang="en-US" sz="1200" kern="1200" dirty="0" smtClean="0">
                <a:solidFill>
                  <a:schemeClr val="tx1"/>
                </a:solidFill>
                <a:effectLst/>
                <a:latin typeface="+mn-lt"/>
                <a:ea typeface="+mn-ea"/>
                <a:cs typeface="+mn-cs"/>
              </a:rPr>
              <a:t>Add/remove columns:</a:t>
            </a:r>
          </a:p>
          <a:p>
            <a:pPr lvl="1"/>
            <a:r>
              <a:rPr lang="en-US" sz="1200" kern="1200" dirty="0" smtClean="0">
                <a:solidFill>
                  <a:schemeClr val="tx1"/>
                </a:solidFill>
                <a:effectLst/>
                <a:latin typeface="+mn-lt"/>
                <a:ea typeface="+mn-ea"/>
                <a:cs typeface="+mn-cs"/>
              </a:rPr>
              <a:t>Move individual column from left to right to display in table</a:t>
            </a:r>
          </a:p>
          <a:p>
            <a:pPr lvl="2"/>
            <a:r>
              <a:rPr lang="en-US" sz="1200" kern="1200" dirty="0" smtClean="0">
                <a:solidFill>
                  <a:schemeClr val="tx1"/>
                </a:solidFill>
                <a:effectLst/>
                <a:latin typeface="+mn-lt"/>
                <a:ea typeface="+mn-ea"/>
                <a:cs typeface="+mn-cs"/>
              </a:rPr>
              <a:t>Select and click button</a:t>
            </a:r>
          </a:p>
          <a:p>
            <a:pPr lvl="2"/>
            <a:r>
              <a:rPr lang="en-US" sz="1200" kern="1200" dirty="0" smtClean="0">
                <a:solidFill>
                  <a:schemeClr val="tx1"/>
                </a:solidFill>
                <a:effectLst/>
                <a:latin typeface="+mn-lt"/>
                <a:ea typeface="+mn-ea"/>
                <a:cs typeface="+mn-cs"/>
              </a:rPr>
              <a:t>Select and drag/drop</a:t>
            </a:r>
          </a:p>
          <a:p>
            <a:pPr lvl="1"/>
            <a:r>
              <a:rPr lang="en-US" sz="1200" kern="1200" dirty="0" smtClean="0">
                <a:solidFill>
                  <a:schemeClr val="tx1"/>
                </a:solidFill>
                <a:effectLst/>
                <a:latin typeface="+mn-lt"/>
                <a:ea typeface="+mn-ea"/>
                <a:cs typeface="+mn-cs"/>
              </a:rPr>
              <a:t>Move individual column from right to left to remove from table display</a:t>
            </a:r>
          </a:p>
          <a:p>
            <a:pPr lvl="2"/>
            <a:r>
              <a:rPr lang="en-US" sz="1200" kern="1200" dirty="0" smtClean="0">
                <a:solidFill>
                  <a:schemeClr val="tx1"/>
                </a:solidFill>
                <a:effectLst/>
                <a:latin typeface="+mn-lt"/>
                <a:ea typeface="+mn-ea"/>
                <a:cs typeface="+mn-cs"/>
              </a:rPr>
              <a:t>Select and click button</a:t>
            </a:r>
          </a:p>
          <a:p>
            <a:pPr lvl="2"/>
            <a:r>
              <a:rPr lang="en-US" sz="1200" kern="1200" dirty="0" smtClean="0">
                <a:solidFill>
                  <a:schemeClr val="tx1"/>
                </a:solidFill>
                <a:effectLst/>
                <a:latin typeface="+mn-lt"/>
                <a:ea typeface="+mn-ea"/>
                <a:cs typeface="+mn-cs"/>
              </a:rPr>
              <a:t>Select and drag/drop</a:t>
            </a:r>
          </a:p>
          <a:p>
            <a:pPr lvl="1"/>
            <a:r>
              <a:rPr lang="en-US" sz="1200" kern="1200" dirty="0" smtClean="0">
                <a:solidFill>
                  <a:schemeClr val="tx1"/>
                </a:solidFill>
                <a:effectLst/>
                <a:latin typeface="+mn-lt"/>
                <a:ea typeface="+mn-ea"/>
                <a:cs typeface="+mn-cs"/>
              </a:rPr>
              <a:t>Move multiple columns from left to right to display in table</a:t>
            </a:r>
          </a:p>
          <a:p>
            <a:pPr lvl="2"/>
            <a:r>
              <a:rPr lang="en-US" sz="1200" kern="1200" dirty="0" smtClean="0">
                <a:solidFill>
                  <a:schemeClr val="tx1"/>
                </a:solidFill>
                <a:effectLst/>
                <a:latin typeface="+mn-lt"/>
                <a:ea typeface="+mn-ea"/>
                <a:cs typeface="+mn-cs"/>
              </a:rPr>
              <a:t>Shift + click/ Control + click and click button</a:t>
            </a:r>
          </a:p>
          <a:p>
            <a:pPr lvl="2"/>
            <a:r>
              <a:rPr lang="en-US" sz="1200" kern="1200" dirty="0" smtClean="0">
                <a:solidFill>
                  <a:schemeClr val="tx1"/>
                </a:solidFill>
                <a:effectLst/>
                <a:latin typeface="+mn-lt"/>
                <a:ea typeface="+mn-ea"/>
                <a:cs typeface="+mn-cs"/>
              </a:rPr>
              <a:t>Shift + click/Control + click and drag/drop</a:t>
            </a:r>
          </a:p>
          <a:p>
            <a:pPr lvl="1"/>
            <a:r>
              <a:rPr lang="en-US" sz="1200" kern="1200" dirty="0" smtClean="0">
                <a:solidFill>
                  <a:schemeClr val="tx1"/>
                </a:solidFill>
                <a:effectLst/>
                <a:latin typeface="+mn-lt"/>
                <a:ea typeface="+mn-ea"/>
                <a:cs typeface="+mn-cs"/>
              </a:rPr>
              <a:t>Move multiple columns from right to left to remove from table display</a:t>
            </a:r>
          </a:p>
          <a:p>
            <a:pPr lvl="2"/>
            <a:r>
              <a:rPr lang="en-US" sz="1200" kern="1200" dirty="0" smtClean="0">
                <a:solidFill>
                  <a:schemeClr val="tx1"/>
                </a:solidFill>
                <a:effectLst/>
                <a:latin typeface="+mn-lt"/>
                <a:ea typeface="+mn-ea"/>
                <a:cs typeface="+mn-cs"/>
              </a:rPr>
              <a:t>Shift + click/ Control + click and click button</a:t>
            </a:r>
          </a:p>
          <a:p>
            <a:pPr lvl="2"/>
            <a:r>
              <a:rPr lang="en-US" sz="1200" kern="1200" dirty="0" smtClean="0">
                <a:solidFill>
                  <a:schemeClr val="tx1"/>
                </a:solidFill>
                <a:effectLst/>
                <a:latin typeface="+mn-lt"/>
                <a:ea typeface="+mn-ea"/>
                <a:cs typeface="+mn-cs"/>
              </a:rPr>
              <a:t>Shift + click/Control + click and drag/drop</a:t>
            </a:r>
          </a:p>
          <a:p>
            <a:pPr lvl="1"/>
            <a:r>
              <a:rPr lang="en-US" sz="1200" kern="1200" dirty="0" smtClean="0">
                <a:solidFill>
                  <a:schemeClr val="tx1"/>
                </a:solidFill>
                <a:effectLst/>
                <a:latin typeface="+mn-lt"/>
                <a:ea typeface="+mn-ea"/>
                <a:cs typeface="+mn-cs"/>
              </a:rPr>
              <a:t>Provide button that moves all columns from left to right to display all in table</a:t>
            </a:r>
          </a:p>
          <a:p>
            <a:pPr lvl="1"/>
            <a:r>
              <a:rPr lang="en-US" sz="1200" kern="1200" dirty="0" smtClean="0">
                <a:solidFill>
                  <a:schemeClr val="tx1"/>
                </a:solidFill>
                <a:effectLst/>
                <a:latin typeface="+mn-lt"/>
                <a:ea typeface="+mn-ea"/>
                <a:cs typeface="+mn-cs"/>
              </a:rPr>
              <a:t>Provide button that moves all columns from right to left to remove all from table display</a:t>
            </a:r>
          </a:p>
          <a:p>
            <a:pPr lvl="0"/>
            <a:r>
              <a:rPr lang="en-US" sz="1200" kern="1200" dirty="0" smtClean="0">
                <a:solidFill>
                  <a:schemeClr val="tx1"/>
                </a:solidFill>
                <a:effectLst/>
                <a:latin typeface="+mn-lt"/>
                <a:ea typeface="+mn-ea"/>
                <a:cs typeface="+mn-cs"/>
              </a:rPr>
              <a:t>Need ability to restrict certain columns from being removed</a:t>
            </a:r>
          </a:p>
          <a:p>
            <a:pPr lvl="0"/>
            <a:r>
              <a:rPr lang="en-US" sz="1200" kern="1200" dirty="0" smtClean="0">
                <a:solidFill>
                  <a:schemeClr val="tx1"/>
                </a:solidFill>
                <a:effectLst/>
                <a:latin typeface="+mn-lt"/>
                <a:ea typeface="+mn-ea"/>
                <a:cs typeface="+mn-cs"/>
              </a:rPr>
              <a:t>Order columns (list from top to bottom indicates table column order from left to right):</a:t>
            </a:r>
          </a:p>
          <a:p>
            <a:pPr lvl="1"/>
            <a:r>
              <a:rPr lang="en-US" sz="1200" kern="1200" dirty="0" smtClean="0">
                <a:solidFill>
                  <a:schemeClr val="tx1"/>
                </a:solidFill>
                <a:effectLst/>
                <a:latin typeface="+mn-lt"/>
                <a:ea typeface="+mn-ea"/>
                <a:cs typeface="+mn-cs"/>
              </a:rPr>
              <a:t>Move individual column up </a:t>
            </a:r>
          </a:p>
          <a:p>
            <a:pPr lvl="2"/>
            <a:r>
              <a:rPr lang="en-US" sz="1200" kern="1200" dirty="0" smtClean="0">
                <a:solidFill>
                  <a:schemeClr val="tx1"/>
                </a:solidFill>
                <a:effectLst/>
                <a:latin typeface="+mn-lt"/>
                <a:ea typeface="+mn-ea"/>
                <a:cs typeface="+mn-cs"/>
              </a:rPr>
              <a:t>Select and click button</a:t>
            </a:r>
          </a:p>
          <a:p>
            <a:pPr lvl="2"/>
            <a:r>
              <a:rPr lang="en-US" sz="1200" kern="1200" dirty="0" smtClean="0">
                <a:solidFill>
                  <a:schemeClr val="tx1"/>
                </a:solidFill>
                <a:effectLst/>
                <a:latin typeface="+mn-lt"/>
                <a:ea typeface="+mn-ea"/>
                <a:cs typeface="+mn-cs"/>
              </a:rPr>
              <a:t>Select and drag/drop</a:t>
            </a:r>
          </a:p>
          <a:p>
            <a:pPr lvl="1"/>
            <a:r>
              <a:rPr lang="en-US" sz="1200" kern="1200" dirty="0" smtClean="0">
                <a:solidFill>
                  <a:schemeClr val="tx1"/>
                </a:solidFill>
                <a:effectLst/>
                <a:latin typeface="+mn-lt"/>
                <a:ea typeface="+mn-ea"/>
                <a:cs typeface="+mn-cs"/>
              </a:rPr>
              <a:t>Move individual column down</a:t>
            </a:r>
          </a:p>
          <a:p>
            <a:pPr lvl="2"/>
            <a:r>
              <a:rPr lang="en-US" sz="1200" kern="1200" dirty="0" smtClean="0">
                <a:solidFill>
                  <a:schemeClr val="tx1"/>
                </a:solidFill>
                <a:effectLst/>
                <a:latin typeface="+mn-lt"/>
                <a:ea typeface="+mn-ea"/>
                <a:cs typeface="+mn-cs"/>
              </a:rPr>
              <a:t>Select and click button</a:t>
            </a:r>
          </a:p>
          <a:p>
            <a:pPr lvl="2"/>
            <a:r>
              <a:rPr lang="en-US" sz="1200" kern="1200" dirty="0" smtClean="0">
                <a:solidFill>
                  <a:schemeClr val="tx1"/>
                </a:solidFill>
                <a:effectLst/>
                <a:latin typeface="+mn-lt"/>
                <a:ea typeface="+mn-ea"/>
                <a:cs typeface="+mn-cs"/>
              </a:rPr>
              <a:t>Select and drag/drop</a:t>
            </a:r>
          </a:p>
          <a:p>
            <a:pPr lvl="1"/>
            <a:r>
              <a:rPr lang="en-US" sz="1200" kern="1200" dirty="0" smtClean="0">
                <a:solidFill>
                  <a:schemeClr val="tx1"/>
                </a:solidFill>
                <a:effectLst/>
                <a:latin typeface="+mn-lt"/>
                <a:ea typeface="+mn-ea"/>
                <a:cs typeface="+mn-cs"/>
              </a:rPr>
              <a:t>Move multiple columns up</a:t>
            </a:r>
          </a:p>
          <a:p>
            <a:pPr lvl="2"/>
            <a:r>
              <a:rPr lang="en-US" sz="1200" kern="1200" dirty="0" smtClean="0">
                <a:solidFill>
                  <a:schemeClr val="tx1"/>
                </a:solidFill>
                <a:effectLst/>
                <a:latin typeface="+mn-lt"/>
                <a:ea typeface="+mn-ea"/>
                <a:cs typeface="+mn-cs"/>
              </a:rPr>
              <a:t>Shift + click/ Control + click and click button</a:t>
            </a:r>
          </a:p>
          <a:p>
            <a:pPr lvl="2"/>
            <a:r>
              <a:rPr lang="en-US" sz="1200" kern="1200" dirty="0" smtClean="0">
                <a:solidFill>
                  <a:schemeClr val="tx1"/>
                </a:solidFill>
                <a:effectLst/>
                <a:latin typeface="+mn-lt"/>
                <a:ea typeface="+mn-ea"/>
                <a:cs typeface="+mn-cs"/>
              </a:rPr>
              <a:t>Shift + click/Control + click and drag/drop</a:t>
            </a:r>
          </a:p>
          <a:p>
            <a:pPr lvl="1"/>
            <a:r>
              <a:rPr lang="en-US" sz="1200" kern="1200" dirty="0" smtClean="0">
                <a:solidFill>
                  <a:schemeClr val="tx1"/>
                </a:solidFill>
                <a:effectLst/>
                <a:latin typeface="+mn-lt"/>
                <a:ea typeface="+mn-ea"/>
                <a:cs typeface="+mn-cs"/>
              </a:rPr>
              <a:t>Move multiple columns down</a:t>
            </a:r>
          </a:p>
          <a:p>
            <a:pPr lvl="2"/>
            <a:r>
              <a:rPr lang="en-US" sz="1200" kern="1200" dirty="0" smtClean="0">
                <a:solidFill>
                  <a:schemeClr val="tx1"/>
                </a:solidFill>
                <a:effectLst/>
                <a:latin typeface="+mn-lt"/>
                <a:ea typeface="+mn-ea"/>
                <a:cs typeface="+mn-cs"/>
              </a:rPr>
              <a:t>Shift + click/ Control + click and click button</a:t>
            </a:r>
          </a:p>
          <a:p>
            <a:pPr lvl="2"/>
            <a:r>
              <a:rPr lang="en-US" sz="1200" kern="1200" dirty="0" smtClean="0">
                <a:solidFill>
                  <a:schemeClr val="tx1"/>
                </a:solidFill>
                <a:effectLst/>
                <a:latin typeface="+mn-lt"/>
                <a:ea typeface="+mn-ea"/>
                <a:cs typeface="+mn-cs"/>
              </a:rPr>
              <a:t>Shift + click/Control + click and drag/drop</a:t>
            </a:r>
          </a:p>
          <a:p>
            <a:pPr lvl="1"/>
            <a:r>
              <a:rPr lang="en-US" sz="1200" kern="1200" dirty="0" smtClean="0">
                <a:solidFill>
                  <a:schemeClr val="tx1"/>
                </a:solidFill>
                <a:effectLst/>
                <a:latin typeface="+mn-lt"/>
                <a:ea typeface="+mn-ea"/>
                <a:cs typeface="+mn-cs"/>
              </a:rPr>
              <a:t>Provide button that moves all selected columns to top of list</a:t>
            </a:r>
          </a:p>
          <a:p>
            <a:pPr lvl="1"/>
            <a:r>
              <a:rPr lang="en-US" sz="1200" kern="1200" dirty="0" smtClean="0">
                <a:solidFill>
                  <a:schemeClr val="tx1"/>
                </a:solidFill>
                <a:effectLst/>
                <a:latin typeface="+mn-lt"/>
                <a:ea typeface="+mn-ea"/>
                <a:cs typeface="+mn-cs"/>
              </a:rPr>
              <a:t>Provide button that moves all selected columns to bottom of list</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FE3C192-AC4C-4676-839B-ECD04F1FF2B6}" type="slidenum">
              <a:rPr lang="en-US" smtClean="0"/>
              <a:t>30</a:t>
            </a:fld>
            <a:endParaRPr lang="en-US"/>
          </a:p>
        </p:txBody>
      </p:sp>
    </p:spTree>
    <p:extLst>
      <p:ext uri="{BB962C8B-B14F-4D97-AF65-F5344CB8AC3E}">
        <p14:creationId xmlns:p14="http://schemas.microsoft.com/office/powerpoint/2010/main" val="32153821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E3C192-AC4C-4676-839B-ECD04F1FF2B6}" type="slidenum">
              <a:rPr lang="en-US" smtClean="0"/>
              <a:t>46</a:t>
            </a:fld>
            <a:endParaRPr lang="en-US"/>
          </a:p>
        </p:txBody>
      </p:sp>
    </p:spTree>
    <p:extLst>
      <p:ext uri="{BB962C8B-B14F-4D97-AF65-F5344CB8AC3E}">
        <p14:creationId xmlns:p14="http://schemas.microsoft.com/office/powerpoint/2010/main" val="38663436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E3C192-AC4C-4676-839B-ECD04F1FF2B6}" type="slidenum">
              <a:rPr lang="en-US" smtClean="0"/>
              <a:t>33</a:t>
            </a:fld>
            <a:endParaRPr lang="en-US"/>
          </a:p>
        </p:txBody>
      </p:sp>
    </p:spTree>
    <p:extLst>
      <p:ext uri="{BB962C8B-B14F-4D97-AF65-F5344CB8AC3E}">
        <p14:creationId xmlns:p14="http://schemas.microsoft.com/office/powerpoint/2010/main" val="32366052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Modified </a:t>
            </a:r>
            <a:r>
              <a:rPr lang="en-US" sz="1200" b="1" kern="1200" dirty="0" err="1" smtClean="0">
                <a:solidFill>
                  <a:schemeClr val="tx1"/>
                </a:solidFill>
                <a:effectLst/>
                <a:latin typeface="+mn-lt"/>
                <a:ea typeface="+mn-ea"/>
                <a:cs typeface="+mn-cs"/>
              </a:rPr>
              <a:t>Picklist</a:t>
            </a:r>
            <a:r>
              <a:rPr lang="en-US" sz="1200" b="1" kern="1200" dirty="0" smtClean="0">
                <a:solidFill>
                  <a:schemeClr val="tx1"/>
                </a:solidFill>
                <a:effectLst/>
                <a:latin typeface="+mn-lt"/>
                <a:ea typeface="+mn-ea"/>
                <a:cs typeface="+mn-cs"/>
              </a:rPr>
              <a:t> (add/remove items from list and select to display data – current example is Manage Favorites)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Purpose:        </a:t>
            </a:r>
            <a:r>
              <a:rPr lang="en-US" sz="1200" kern="1200" dirty="0" smtClean="0">
                <a:solidFill>
                  <a:schemeClr val="tx1"/>
                </a:solidFill>
                <a:effectLst/>
                <a:latin typeface="+mn-lt"/>
                <a:ea typeface="+mn-ea"/>
                <a:cs typeface="+mn-cs"/>
              </a:rPr>
              <a:t>      1</a:t>
            </a:r>
            <a:r>
              <a:rPr lang="en-US" sz="1200" kern="1200" dirty="0" smtClean="0">
                <a:solidFill>
                  <a:schemeClr val="tx1"/>
                </a:solidFill>
                <a:effectLst/>
                <a:latin typeface="+mn-lt"/>
                <a:ea typeface="+mn-ea"/>
                <a:cs typeface="+mn-cs"/>
              </a:rPr>
              <a:t>) To allow user to find data and add it to a list.  </a:t>
            </a:r>
          </a:p>
          <a:p>
            <a:r>
              <a:rPr lang="en-US" sz="1200" kern="1200" dirty="0" smtClean="0">
                <a:solidFill>
                  <a:schemeClr val="tx1"/>
                </a:solidFill>
                <a:effectLst/>
                <a:latin typeface="+mn-lt"/>
                <a:ea typeface="+mn-ea"/>
                <a:cs typeface="+mn-cs"/>
              </a:rPr>
              <a:t>                          2) To allow user to select a list item to display full data results.  </a:t>
            </a:r>
          </a:p>
          <a:p>
            <a:r>
              <a:rPr lang="en-US" sz="1200" kern="1200" dirty="0" smtClean="0">
                <a:solidFill>
                  <a:schemeClr val="tx1"/>
                </a:solidFill>
                <a:effectLst/>
                <a:latin typeface="+mn-lt"/>
                <a:ea typeface="+mn-ea"/>
                <a:cs typeface="+mn-cs"/>
              </a:rPr>
              <a:t>                          3) To allow user to remove item from list.</a:t>
            </a:r>
          </a:p>
          <a:p>
            <a:r>
              <a:rPr lang="en-US" sz="1200" kern="1200" dirty="0" smtClean="0">
                <a:solidFill>
                  <a:schemeClr val="tx1"/>
                </a:solidFill>
                <a:effectLst/>
                <a:latin typeface="+mn-lt"/>
                <a:ea typeface="+mn-ea"/>
                <a:cs typeface="+mn-cs"/>
              </a:rPr>
              <a:t>Requirements:</a:t>
            </a:r>
          </a:p>
          <a:p>
            <a:pPr lvl="0"/>
            <a:r>
              <a:rPr lang="en-US" sz="1200" kern="1200" dirty="0" smtClean="0">
                <a:solidFill>
                  <a:schemeClr val="tx1"/>
                </a:solidFill>
                <a:effectLst/>
                <a:latin typeface="+mn-lt"/>
                <a:ea typeface="+mn-ea"/>
                <a:cs typeface="+mn-cs"/>
              </a:rPr>
              <a:t>Search Area (see Manage Favorites in VA-OLRS)</a:t>
            </a:r>
          </a:p>
          <a:p>
            <a:pPr lvl="1"/>
            <a:r>
              <a:rPr lang="en-US" sz="1200" kern="1200" dirty="0" smtClean="0">
                <a:solidFill>
                  <a:schemeClr val="tx1"/>
                </a:solidFill>
                <a:effectLst/>
                <a:latin typeface="+mn-lt"/>
                <a:ea typeface="+mn-ea"/>
                <a:cs typeface="+mn-cs"/>
              </a:rPr>
              <a:t>Left panel with “Search” function </a:t>
            </a:r>
          </a:p>
          <a:p>
            <a:pPr lvl="1"/>
            <a:r>
              <a:rPr lang="en-US" sz="1200" kern="1200" dirty="0" smtClean="0">
                <a:solidFill>
                  <a:schemeClr val="tx1"/>
                </a:solidFill>
                <a:effectLst/>
                <a:latin typeface="+mn-lt"/>
                <a:ea typeface="+mn-ea"/>
                <a:cs typeface="+mn-cs"/>
              </a:rPr>
              <a:t>Area to display search results</a:t>
            </a:r>
          </a:p>
          <a:p>
            <a:pPr lvl="1"/>
            <a:r>
              <a:rPr lang="en-US" sz="1200" kern="1200" dirty="0" smtClean="0">
                <a:solidFill>
                  <a:schemeClr val="tx1"/>
                </a:solidFill>
                <a:effectLst/>
                <a:latin typeface="+mn-lt"/>
                <a:ea typeface="+mn-ea"/>
                <a:cs typeface="+mn-cs"/>
              </a:rPr>
              <a:t>Button to add record to list (right panel)</a:t>
            </a:r>
          </a:p>
          <a:p>
            <a:pPr lvl="0"/>
            <a:r>
              <a:rPr lang="en-US" sz="1200" kern="1200" dirty="0" smtClean="0">
                <a:solidFill>
                  <a:schemeClr val="tx1"/>
                </a:solidFill>
                <a:effectLst/>
                <a:latin typeface="+mn-lt"/>
                <a:ea typeface="+mn-ea"/>
                <a:cs typeface="+mn-cs"/>
              </a:rPr>
              <a:t>List Area (see Manage Favorites in VA-OLRS)</a:t>
            </a:r>
          </a:p>
          <a:p>
            <a:pPr lvl="1"/>
            <a:r>
              <a:rPr lang="en-US" sz="1200" kern="1200" dirty="0" smtClean="0">
                <a:solidFill>
                  <a:schemeClr val="tx1"/>
                </a:solidFill>
                <a:effectLst/>
                <a:latin typeface="+mn-lt"/>
                <a:ea typeface="+mn-ea"/>
                <a:cs typeface="+mn-cs"/>
              </a:rPr>
              <a:t>Right panel with list box</a:t>
            </a:r>
          </a:p>
          <a:p>
            <a:pPr lvl="1"/>
            <a:r>
              <a:rPr lang="en-US" sz="1200" kern="1200" dirty="0" smtClean="0">
                <a:solidFill>
                  <a:schemeClr val="tx1"/>
                </a:solidFill>
                <a:effectLst/>
                <a:latin typeface="+mn-lt"/>
                <a:ea typeface="+mn-ea"/>
                <a:cs typeface="+mn-cs"/>
              </a:rPr>
              <a:t>Ability to select item in list</a:t>
            </a:r>
          </a:p>
          <a:p>
            <a:pPr lvl="1"/>
            <a:r>
              <a:rPr lang="en-US" sz="1200" kern="1200" dirty="0" smtClean="0">
                <a:solidFill>
                  <a:schemeClr val="tx1"/>
                </a:solidFill>
                <a:effectLst/>
                <a:latin typeface="+mn-lt"/>
                <a:ea typeface="+mn-ea"/>
                <a:cs typeface="+mn-cs"/>
              </a:rPr>
              <a:t>Area to display full data results from selected item</a:t>
            </a:r>
          </a:p>
          <a:p>
            <a:pPr lvl="1"/>
            <a:r>
              <a:rPr lang="en-US" sz="1200" kern="1200" dirty="0" smtClean="0">
                <a:solidFill>
                  <a:schemeClr val="tx1"/>
                </a:solidFill>
                <a:effectLst/>
                <a:latin typeface="+mn-lt"/>
                <a:ea typeface="+mn-ea"/>
                <a:cs typeface="+mn-cs"/>
              </a:rPr>
              <a:t>Remove button to remove item from list</a:t>
            </a:r>
          </a:p>
          <a:p>
            <a:pPr lvl="1"/>
            <a:r>
              <a:rPr lang="en-US" sz="1200" kern="1200" dirty="0" smtClean="0">
                <a:solidFill>
                  <a:schemeClr val="tx1"/>
                </a:solidFill>
                <a:effectLst/>
                <a:latin typeface="+mn-lt"/>
                <a:ea typeface="+mn-ea"/>
                <a:cs typeface="+mn-cs"/>
              </a:rPr>
              <a:t>May need “edit” functionality to make changes to item</a:t>
            </a:r>
          </a:p>
          <a:p>
            <a:endParaRPr lang="en-US" dirty="0"/>
          </a:p>
        </p:txBody>
      </p:sp>
      <p:sp>
        <p:nvSpPr>
          <p:cNvPr id="4" name="Slide Number Placeholder 3"/>
          <p:cNvSpPr>
            <a:spLocks noGrp="1"/>
          </p:cNvSpPr>
          <p:nvPr>
            <p:ph type="sldNum" sz="quarter" idx="10"/>
          </p:nvPr>
        </p:nvSpPr>
        <p:spPr/>
        <p:txBody>
          <a:bodyPr/>
          <a:lstStyle/>
          <a:p>
            <a:fld id="{8FE3C192-AC4C-4676-839B-ECD04F1FF2B6}" type="slidenum">
              <a:rPr lang="en-US" smtClean="0"/>
              <a:t>35</a:t>
            </a:fld>
            <a:endParaRPr lang="en-US"/>
          </a:p>
        </p:txBody>
      </p:sp>
    </p:spTree>
    <p:extLst>
      <p:ext uri="{BB962C8B-B14F-4D97-AF65-F5344CB8AC3E}">
        <p14:creationId xmlns:p14="http://schemas.microsoft.com/office/powerpoint/2010/main" val="27265272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Modified </a:t>
            </a:r>
            <a:r>
              <a:rPr lang="en-US" sz="1200" b="1" kern="1200" dirty="0" err="1" smtClean="0">
                <a:solidFill>
                  <a:schemeClr val="tx1"/>
                </a:solidFill>
                <a:effectLst/>
                <a:latin typeface="+mn-lt"/>
                <a:ea typeface="+mn-ea"/>
                <a:cs typeface="+mn-cs"/>
              </a:rPr>
              <a:t>Picklist</a:t>
            </a:r>
            <a:r>
              <a:rPr lang="en-US" sz="1200" b="1" kern="1200" dirty="0" smtClean="0">
                <a:solidFill>
                  <a:schemeClr val="tx1"/>
                </a:solidFill>
                <a:effectLst/>
                <a:latin typeface="+mn-lt"/>
                <a:ea typeface="+mn-ea"/>
                <a:cs typeface="+mn-cs"/>
              </a:rPr>
              <a:t> (add/remove items from list and select to display data – current example is Manage Favorites)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Purpose:        </a:t>
            </a:r>
            <a:r>
              <a:rPr lang="en-US" sz="1200" kern="1200" dirty="0" smtClean="0">
                <a:solidFill>
                  <a:schemeClr val="tx1"/>
                </a:solidFill>
                <a:effectLst/>
                <a:latin typeface="+mn-lt"/>
                <a:ea typeface="+mn-ea"/>
                <a:cs typeface="+mn-cs"/>
              </a:rPr>
              <a:t>      1</a:t>
            </a:r>
            <a:r>
              <a:rPr lang="en-US" sz="1200" kern="1200" dirty="0" smtClean="0">
                <a:solidFill>
                  <a:schemeClr val="tx1"/>
                </a:solidFill>
                <a:effectLst/>
                <a:latin typeface="+mn-lt"/>
                <a:ea typeface="+mn-ea"/>
                <a:cs typeface="+mn-cs"/>
              </a:rPr>
              <a:t>) To allow user to find data and add it to a list.  </a:t>
            </a:r>
          </a:p>
          <a:p>
            <a:r>
              <a:rPr lang="en-US" sz="1200" kern="1200" dirty="0" smtClean="0">
                <a:solidFill>
                  <a:schemeClr val="tx1"/>
                </a:solidFill>
                <a:effectLst/>
                <a:latin typeface="+mn-lt"/>
                <a:ea typeface="+mn-ea"/>
                <a:cs typeface="+mn-cs"/>
              </a:rPr>
              <a:t>                          2) To allow user to select a list item to display full data results.  </a:t>
            </a:r>
          </a:p>
          <a:p>
            <a:r>
              <a:rPr lang="en-US" sz="1200" kern="1200" dirty="0" smtClean="0">
                <a:solidFill>
                  <a:schemeClr val="tx1"/>
                </a:solidFill>
                <a:effectLst/>
                <a:latin typeface="+mn-lt"/>
                <a:ea typeface="+mn-ea"/>
                <a:cs typeface="+mn-cs"/>
              </a:rPr>
              <a:t>                          3) To allow user to remove item from list.</a:t>
            </a:r>
          </a:p>
          <a:p>
            <a:r>
              <a:rPr lang="en-US" sz="1200" kern="1200" dirty="0" smtClean="0">
                <a:solidFill>
                  <a:schemeClr val="tx1"/>
                </a:solidFill>
                <a:effectLst/>
                <a:latin typeface="+mn-lt"/>
                <a:ea typeface="+mn-ea"/>
                <a:cs typeface="+mn-cs"/>
              </a:rPr>
              <a:t>Requirements:</a:t>
            </a:r>
          </a:p>
          <a:p>
            <a:pPr lvl="0"/>
            <a:r>
              <a:rPr lang="en-US" sz="1200" kern="1200" dirty="0" smtClean="0">
                <a:solidFill>
                  <a:schemeClr val="tx1"/>
                </a:solidFill>
                <a:effectLst/>
                <a:latin typeface="+mn-lt"/>
                <a:ea typeface="+mn-ea"/>
                <a:cs typeface="+mn-cs"/>
              </a:rPr>
              <a:t>Search Area (see Manage Favorites in VA-OLRS)</a:t>
            </a:r>
          </a:p>
          <a:p>
            <a:pPr lvl="1"/>
            <a:r>
              <a:rPr lang="en-US" sz="1200" kern="1200" dirty="0" smtClean="0">
                <a:solidFill>
                  <a:schemeClr val="tx1"/>
                </a:solidFill>
                <a:effectLst/>
                <a:latin typeface="+mn-lt"/>
                <a:ea typeface="+mn-ea"/>
                <a:cs typeface="+mn-cs"/>
              </a:rPr>
              <a:t>Left panel with “Search” function </a:t>
            </a:r>
          </a:p>
          <a:p>
            <a:pPr lvl="1"/>
            <a:r>
              <a:rPr lang="en-US" sz="1200" kern="1200" dirty="0" smtClean="0">
                <a:solidFill>
                  <a:schemeClr val="tx1"/>
                </a:solidFill>
                <a:effectLst/>
                <a:latin typeface="+mn-lt"/>
                <a:ea typeface="+mn-ea"/>
                <a:cs typeface="+mn-cs"/>
              </a:rPr>
              <a:t>Area to display search results</a:t>
            </a:r>
          </a:p>
          <a:p>
            <a:pPr lvl="1"/>
            <a:r>
              <a:rPr lang="en-US" sz="1200" kern="1200" dirty="0" smtClean="0">
                <a:solidFill>
                  <a:schemeClr val="tx1"/>
                </a:solidFill>
                <a:effectLst/>
                <a:latin typeface="+mn-lt"/>
                <a:ea typeface="+mn-ea"/>
                <a:cs typeface="+mn-cs"/>
              </a:rPr>
              <a:t>Button to add record to list (right panel)</a:t>
            </a:r>
          </a:p>
          <a:p>
            <a:pPr lvl="0"/>
            <a:r>
              <a:rPr lang="en-US" sz="1200" kern="1200" dirty="0" smtClean="0">
                <a:solidFill>
                  <a:schemeClr val="tx1"/>
                </a:solidFill>
                <a:effectLst/>
                <a:latin typeface="+mn-lt"/>
                <a:ea typeface="+mn-ea"/>
                <a:cs typeface="+mn-cs"/>
              </a:rPr>
              <a:t>List Area (see Manage Favorites in VA-OLRS)</a:t>
            </a:r>
          </a:p>
          <a:p>
            <a:pPr lvl="1"/>
            <a:r>
              <a:rPr lang="en-US" sz="1200" kern="1200" dirty="0" smtClean="0">
                <a:solidFill>
                  <a:schemeClr val="tx1"/>
                </a:solidFill>
                <a:effectLst/>
                <a:latin typeface="+mn-lt"/>
                <a:ea typeface="+mn-ea"/>
                <a:cs typeface="+mn-cs"/>
              </a:rPr>
              <a:t>Right panel with list box</a:t>
            </a:r>
          </a:p>
          <a:p>
            <a:pPr lvl="1"/>
            <a:r>
              <a:rPr lang="en-US" sz="1200" kern="1200" dirty="0" smtClean="0">
                <a:solidFill>
                  <a:schemeClr val="tx1"/>
                </a:solidFill>
                <a:effectLst/>
                <a:latin typeface="+mn-lt"/>
                <a:ea typeface="+mn-ea"/>
                <a:cs typeface="+mn-cs"/>
              </a:rPr>
              <a:t>Ability to select item in list</a:t>
            </a:r>
          </a:p>
          <a:p>
            <a:pPr lvl="1"/>
            <a:r>
              <a:rPr lang="en-US" sz="1200" kern="1200" dirty="0" smtClean="0">
                <a:solidFill>
                  <a:schemeClr val="tx1"/>
                </a:solidFill>
                <a:effectLst/>
                <a:latin typeface="+mn-lt"/>
                <a:ea typeface="+mn-ea"/>
                <a:cs typeface="+mn-cs"/>
              </a:rPr>
              <a:t>Area to display full data results from selected item</a:t>
            </a:r>
          </a:p>
          <a:p>
            <a:pPr lvl="1"/>
            <a:r>
              <a:rPr lang="en-US" sz="1200" kern="1200" dirty="0" smtClean="0">
                <a:solidFill>
                  <a:schemeClr val="tx1"/>
                </a:solidFill>
                <a:effectLst/>
                <a:latin typeface="+mn-lt"/>
                <a:ea typeface="+mn-ea"/>
                <a:cs typeface="+mn-cs"/>
              </a:rPr>
              <a:t>Remove button to remove item from list</a:t>
            </a:r>
          </a:p>
          <a:p>
            <a:pPr lvl="1"/>
            <a:r>
              <a:rPr lang="en-US" sz="1200" kern="1200" dirty="0" smtClean="0">
                <a:solidFill>
                  <a:schemeClr val="tx1"/>
                </a:solidFill>
                <a:effectLst/>
                <a:latin typeface="+mn-lt"/>
                <a:ea typeface="+mn-ea"/>
                <a:cs typeface="+mn-cs"/>
              </a:rPr>
              <a:t>May need “edit” functionality to make changes to item</a:t>
            </a:r>
          </a:p>
          <a:p>
            <a:endParaRPr lang="en-US" dirty="0"/>
          </a:p>
        </p:txBody>
      </p:sp>
      <p:sp>
        <p:nvSpPr>
          <p:cNvPr id="4" name="Slide Number Placeholder 3"/>
          <p:cNvSpPr>
            <a:spLocks noGrp="1"/>
          </p:cNvSpPr>
          <p:nvPr>
            <p:ph type="sldNum" sz="quarter" idx="10"/>
          </p:nvPr>
        </p:nvSpPr>
        <p:spPr/>
        <p:txBody>
          <a:bodyPr/>
          <a:lstStyle/>
          <a:p>
            <a:fld id="{8FE3C192-AC4C-4676-839B-ECD04F1FF2B6}" type="slidenum">
              <a:rPr lang="en-US" smtClean="0"/>
              <a:t>36</a:t>
            </a:fld>
            <a:endParaRPr lang="en-US"/>
          </a:p>
        </p:txBody>
      </p:sp>
    </p:spTree>
    <p:extLst>
      <p:ext uri="{BB962C8B-B14F-4D97-AF65-F5344CB8AC3E}">
        <p14:creationId xmlns:p14="http://schemas.microsoft.com/office/powerpoint/2010/main" val="27265272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Modified </a:t>
            </a:r>
            <a:r>
              <a:rPr lang="en-US" sz="1200" b="1" kern="1200" dirty="0" err="1" smtClean="0">
                <a:solidFill>
                  <a:schemeClr val="tx1"/>
                </a:solidFill>
                <a:effectLst/>
                <a:latin typeface="+mn-lt"/>
                <a:ea typeface="+mn-ea"/>
                <a:cs typeface="+mn-cs"/>
              </a:rPr>
              <a:t>Picklist</a:t>
            </a:r>
            <a:r>
              <a:rPr lang="en-US" sz="1200" b="1" kern="1200" dirty="0" smtClean="0">
                <a:solidFill>
                  <a:schemeClr val="tx1"/>
                </a:solidFill>
                <a:effectLst/>
                <a:latin typeface="+mn-lt"/>
                <a:ea typeface="+mn-ea"/>
                <a:cs typeface="+mn-cs"/>
              </a:rPr>
              <a:t> (add/remove items from list and select to display data – current example is Manage Favorites)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Purpose:        </a:t>
            </a:r>
            <a:r>
              <a:rPr lang="en-US" sz="1200" kern="1200" dirty="0" smtClean="0">
                <a:solidFill>
                  <a:schemeClr val="tx1"/>
                </a:solidFill>
                <a:effectLst/>
                <a:latin typeface="+mn-lt"/>
                <a:ea typeface="+mn-ea"/>
                <a:cs typeface="+mn-cs"/>
              </a:rPr>
              <a:t>      1</a:t>
            </a:r>
            <a:r>
              <a:rPr lang="en-US" sz="1200" kern="1200" dirty="0" smtClean="0">
                <a:solidFill>
                  <a:schemeClr val="tx1"/>
                </a:solidFill>
                <a:effectLst/>
                <a:latin typeface="+mn-lt"/>
                <a:ea typeface="+mn-ea"/>
                <a:cs typeface="+mn-cs"/>
              </a:rPr>
              <a:t>) To allow user to find data and add it to a list.  </a:t>
            </a:r>
          </a:p>
          <a:p>
            <a:r>
              <a:rPr lang="en-US" sz="1200" kern="1200" dirty="0" smtClean="0">
                <a:solidFill>
                  <a:schemeClr val="tx1"/>
                </a:solidFill>
                <a:effectLst/>
                <a:latin typeface="+mn-lt"/>
                <a:ea typeface="+mn-ea"/>
                <a:cs typeface="+mn-cs"/>
              </a:rPr>
              <a:t>                          2) To allow user to select a list item to display full data results.  </a:t>
            </a:r>
          </a:p>
          <a:p>
            <a:r>
              <a:rPr lang="en-US" sz="1200" kern="1200" dirty="0" smtClean="0">
                <a:solidFill>
                  <a:schemeClr val="tx1"/>
                </a:solidFill>
                <a:effectLst/>
                <a:latin typeface="+mn-lt"/>
                <a:ea typeface="+mn-ea"/>
                <a:cs typeface="+mn-cs"/>
              </a:rPr>
              <a:t>                          3) To allow user to remove item from list.</a:t>
            </a:r>
          </a:p>
          <a:p>
            <a:r>
              <a:rPr lang="en-US" sz="1200" kern="1200" dirty="0" smtClean="0">
                <a:solidFill>
                  <a:schemeClr val="tx1"/>
                </a:solidFill>
                <a:effectLst/>
                <a:latin typeface="+mn-lt"/>
                <a:ea typeface="+mn-ea"/>
                <a:cs typeface="+mn-cs"/>
              </a:rPr>
              <a:t>Requirements:</a:t>
            </a:r>
          </a:p>
          <a:p>
            <a:pPr lvl="0"/>
            <a:r>
              <a:rPr lang="en-US" sz="1200" kern="1200" dirty="0" smtClean="0">
                <a:solidFill>
                  <a:schemeClr val="tx1"/>
                </a:solidFill>
                <a:effectLst/>
                <a:latin typeface="+mn-lt"/>
                <a:ea typeface="+mn-ea"/>
                <a:cs typeface="+mn-cs"/>
              </a:rPr>
              <a:t>Search Area (see Manage Favorites in VA-OLRS)</a:t>
            </a:r>
          </a:p>
          <a:p>
            <a:pPr lvl="1"/>
            <a:r>
              <a:rPr lang="en-US" sz="1200" kern="1200" dirty="0" smtClean="0">
                <a:solidFill>
                  <a:schemeClr val="tx1"/>
                </a:solidFill>
                <a:effectLst/>
                <a:latin typeface="+mn-lt"/>
                <a:ea typeface="+mn-ea"/>
                <a:cs typeface="+mn-cs"/>
              </a:rPr>
              <a:t>Left panel with “Search” function </a:t>
            </a:r>
          </a:p>
          <a:p>
            <a:pPr lvl="1"/>
            <a:r>
              <a:rPr lang="en-US" sz="1200" kern="1200" dirty="0" smtClean="0">
                <a:solidFill>
                  <a:schemeClr val="tx1"/>
                </a:solidFill>
                <a:effectLst/>
                <a:latin typeface="+mn-lt"/>
                <a:ea typeface="+mn-ea"/>
                <a:cs typeface="+mn-cs"/>
              </a:rPr>
              <a:t>Area to display search results</a:t>
            </a:r>
          </a:p>
          <a:p>
            <a:pPr lvl="1"/>
            <a:r>
              <a:rPr lang="en-US" sz="1200" kern="1200" dirty="0" smtClean="0">
                <a:solidFill>
                  <a:schemeClr val="tx1"/>
                </a:solidFill>
                <a:effectLst/>
                <a:latin typeface="+mn-lt"/>
                <a:ea typeface="+mn-ea"/>
                <a:cs typeface="+mn-cs"/>
              </a:rPr>
              <a:t>Button to add record to list (right panel)</a:t>
            </a:r>
          </a:p>
          <a:p>
            <a:pPr lvl="0"/>
            <a:r>
              <a:rPr lang="en-US" sz="1200" kern="1200" dirty="0" smtClean="0">
                <a:solidFill>
                  <a:schemeClr val="tx1"/>
                </a:solidFill>
                <a:effectLst/>
                <a:latin typeface="+mn-lt"/>
                <a:ea typeface="+mn-ea"/>
                <a:cs typeface="+mn-cs"/>
              </a:rPr>
              <a:t>List Area (see Manage Favorites in VA-OLRS)</a:t>
            </a:r>
          </a:p>
          <a:p>
            <a:pPr lvl="1"/>
            <a:r>
              <a:rPr lang="en-US" sz="1200" kern="1200" dirty="0" smtClean="0">
                <a:solidFill>
                  <a:schemeClr val="tx1"/>
                </a:solidFill>
                <a:effectLst/>
                <a:latin typeface="+mn-lt"/>
                <a:ea typeface="+mn-ea"/>
                <a:cs typeface="+mn-cs"/>
              </a:rPr>
              <a:t>Right panel with list box</a:t>
            </a:r>
          </a:p>
          <a:p>
            <a:pPr lvl="1"/>
            <a:r>
              <a:rPr lang="en-US" sz="1200" kern="1200" dirty="0" smtClean="0">
                <a:solidFill>
                  <a:schemeClr val="tx1"/>
                </a:solidFill>
                <a:effectLst/>
                <a:latin typeface="+mn-lt"/>
                <a:ea typeface="+mn-ea"/>
                <a:cs typeface="+mn-cs"/>
              </a:rPr>
              <a:t>Ability to select item in list</a:t>
            </a:r>
          </a:p>
          <a:p>
            <a:pPr lvl="1"/>
            <a:r>
              <a:rPr lang="en-US" sz="1200" kern="1200" dirty="0" smtClean="0">
                <a:solidFill>
                  <a:schemeClr val="tx1"/>
                </a:solidFill>
                <a:effectLst/>
                <a:latin typeface="+mn-lt"/>
                <a:ea typeface="+mn-ea"/>
                <a:cs typeface="+mn-cs"/>
              </a:rPr>
              <a:t>Area to display full data results from selected item</a:t>
            </a:r>
          </a:p>
          <a:p>
            <a:pPr lvl="1"/>
            <a:r>
              <a:rPr lang="en-US" sz="1200" kern="1200" dirty="0" smtClean="0">
                <a:solidFill>
                  <a:schemeClr val="tx1"/>
                </a:solidFill>
                <a:effectLst/>
                <a:latin typeface="+mn-lt"/>
                <a:ea typeface="+mn-ea"/>
                <a:cs typeface="+mn-cs"/>
              </a:rPr>
              <a:t>Remove button to remove item from list</a:t>
            </a:r>
          </a:p>
          <a:p>
            <a:pPr lvl="1"/>
            <a:r>
              <a:rPr lang="en-US" sz="1200" kern="1200" dirty="0" smtClean="0">
                <a:solidFill>
                  <a:schemeClr val="tx1"/>
                </a:solidFill>
                <a:effectLst/>
                <a:latin typeface="+mn-lt"/>
                <a:ea typeface="+mn-ea"/>
                <a:cs typeface="+mn-cs"/>
              </a:rPr>
              <a:t>May need “edit” functionality to make changes to item</a:t>
            </a:r>
          </a:p>
          <a:p>
            <a:endParaRPr lang="en-US" dirty="0"/>
          </a:p>
        </p:txBody>
      </p:sp>
      <p:sp>
        <p:nvSpPr>
          <p:cNvPr id="4" name="Slide Number Placeholder 3"/>
          <p:cNvSpPr>
            <a:spLocks noGrp="1"/>
          </p:cNvSpPr>
          <p:nvPr>
            <p:ph type="sldNum" sz="quarter" idx="10"/>
          </p:nvPr>
        </p:nvSpPr>
        <p:spPr/>
        <p:txBody>
          <a:bodyPr/>
          <a:lstStyle/>
          <a:p>
            <a:fld id="{8FE3C192-AC4C-4676-839B-ECD04F1FF2B6}" type="slidenum">
              <a:rPr lang="en-US" smtClean="0"/>
              <a:t>37</a:t>
            </a:fld>
            <a:endParaRPr lang="en-US"/>
          </a:p>
        </p:txBody>
      </p:sp>
    </p:spTree>
    <p:extLst>
      <p:ext uri="{BB962C8B-B14F-4D97-AF65-F5344CB8AC3E}">
        <p14:creationId xmlns:p14="http://schemas.microsoft.com/office/powerpoint/2010/main" val="27265272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Modified </a:t>
            </a:r>
            <a:r>
              <a:rPr lang="en-US" sz="1200" b="1" kern="1200" dirty="0" err="1" smtClean="0">
                <a:solidFill>
                  <a:schemeClr val="tx1"/>
                </a:solidFill>
                <a:effectLst/>
                <a:latin typeface="+mn-lt"/>
                <a:ea typeface="+mn-ea"/>
                <a:cs typeface="+mn-cs"/>
              </a:rPr>
              <a:t>Picklist</a:t>
            </a:r>
            <a:r>
              <a:rPr lang="en-US" sz="1200" b="1" kern="1200" dirty="0" smtClean="0">
                <a:solidFill>
                  <a:schemeClr val="tx1"/>
                </a:solidFill>
                <a:effectLst/>
                <a:latin typeface="+mn-lt"/>
                <a:ea typeface="+mn-ea"/>
                <a:cs typeface="+mn-cs"/>
              </a:rPr>
              <a:t> (add/remove items from list and select to display data – current example is Manage Favorites)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Purpose:        </a:t>
            </a:r>
            <a:r>
              <a:rPr lang="en-US" sz="1200" kern="1200" dirty="0" smtClean="0">
                <a:solidFill>
                  <a:schemeClr val="tx1"/>
                </a:solidFill>
                <a:effectLst/>
                <a:latin typeface="+mn-lt"/>
                <a:ea typeface="+mn-ea"/>
                <a:cs typeface="+mn-cs"/>
              </a:rPr>
              <a:t>      1</a:t>
            </a:r>
            <a:r>
              <a:rPr lang="en-US" sz="1200" kern="1200" dirty="0" smtClean="0">
                <a:solidFill>
                  <a:schemeClr val="tx1"/>
                </a:solidFill>
                <a:effectLst/>
                <a:latin typeface="+mn-lt"/>
                <a:ea typeface="+mn-ea"/>
                <a:cs typeface="+mn-cs"/>
              </a:rPr>
              <a:t>) To allow user to find data and add it to a list.  </a:t>
            </a:r>
          </a:p>
          <a:p>
            <a:r>
              <a:rPr lang="en-US" sz="1200" kern="1200" dirty="0" smtClean="0">
                <a:solidFill>
                  <a:schemeClr val="tx1"/>
                </a:solidFill>
                <a:effectLst/>
                <a:latin typeface="+mn-lt"/>
                <a:ea typeface="+mn-ea"/>
                <a:cs typeface="+mn-cs"/>
              </a:rPr>
              <a:t>                          2) To allow user to select a list item to display full data results.  </a:t>
            </a:r>
          </a:p>
          <a:p>
            <a:r>
              <a:rPr lang="en-US" sz="1200" kern="1200" dirty="0" smtClean="0">
                <a:solidFill>
                  <a:schemeClr val="tx1"/>
                </a:solidFill>
                <a:effectLst/>
                <a:latin typeface="+mn-lt"/>
                <a:ea typeface="+mn-ea"/>
                <a:cs typeface="+mn-cs"/>
              </a:rPr>
              <a:t>                          3) To allow user to remove item from list.</a:t>
            </a:r>
          </a:p>
          <a:p>
            <a:r>
              <a:rPr lang="en-US" sz="1200" kern="1200" dirty="0" smtClean="0">
                <a:solidFill>
                  <a:schemeClr val="tx1"/>
                </a:solidFill>
                <a:effectLst/>
                <a:latin typeface="+mn-lt"/>
                <a:ea typeface="+mn-ea"/>
                <a:cs typeface="+mn-cs"/>
              </a:rPr>
              <a:t>Requirements:</a:t>
            </a:r>
          </a:p>
          <a:p>
            <a:pPr lvl="0"/>
            <a:r>
              <a:rPr lang="en-US" sz="1200" kern="1200" dirty="0" smtClean="0">
                <a:solidFill>
                  <a:schemeClr val="tx1"/>
                </a:solidFill>
                <a:effectLst/>
                <a:latin typeface="+mn-lt"/>
                <a:ea typeface="+mn-ea"/>
                <a:cs typeface="+mn-cs"/>
              </a:rPr>
              <a:t>Search Area (see Manage Favorites in VA-OLRS)</a:t>
            </a:r>
          </a:p>
          <a:p>
            <a:pPr lvl="1"/>
            <a:r>
              <a:rPr lang="en-US" sz="1200" kern="1200" dirty="0" smtClean="0">
                <a:solidFill>
                  <a:schemeClr val="tx1"/>
                </a:solidFill>
                <a:effectLst/>
                <a:latin typeface="+mn-lt"/>
                <a:ea typeface="+mn-ea"/>
                <a:cs typeface="+mn-cs"/>
              </a:rPr>
              <a:t>Left panel with “Search” function </a:t>
            </a:r>
          </a:p>
          <a:p>
            <a:pPr lvl="1"/>
            <a:r>
              <a:rPr lang="en-US" sz="1200" kern="1200" dirty="0" smtClean="0">
                <a:solidFill>
                  <a:schemeClr val="tx1"/>
                </a:solidFill>
                <a:effectLst/>
                <a:latin typeface="+mn-lt"/>
                <a:ea typeface="+mn-ea"/>
                <a:cs typeface="+mn-cs"/>
              </a:rPr>
              <a:t>Area to display search results</a:t>
            </a:r>
          </a:p>
          <a:p>
            <a:pPr lvl="1"/>
            <a:r>
              <a:rPr lang="en-US" sz="1200" kern="1200" dirty="0" smtClean="0">
                <a:solidFill>
                  <a:schemeClr val="tx1"/>
                </a:solidFill>
                <a:effectLst/>
                <a:latin typeface="+mn-lt"/>
                <a:ea typeface="+mn-ea"/>
                <a:cs typeface="+mn-cs"/>
              </a:rPr>
              <a:t>Button to add record to list (right panel)</a:t>
            </a:r>
          </a:p>
          <a:p>
            <a:pPr lvl="0"/>
            <a:r>
              <a:rPr lang="en-US" sz="1200" kern="1200" dirty="0" smtClean="0">
                <a:solidFill>
                  <a:schemeClr val="tx1"/>
                </a:solidFill>
                <a:effectLst/>
                <a:latin typeface="+mn-lt"/>
                <a:ea typeface="+mn-ea"/>
                <a:cs typeface="+mn-cs"/>
              </a:rPr>
              <a:t>List Area (see Manage Favorites in VA-OLRS)</a:t>
            </a:r>
          </a:p>
          <a:p>
            <a:pPr lvl="1"/>
            <a:r>
              <a:rPr lang="en-US" sz="1200" kern="1200" dirty="0" smtClean="0">
                <a:solidFill>
                  <a:schemeClr val="tx1"/>
                </a:solidFill>
                <a:effectLst/>
                <a:latin typeface="+mn-lt"/>
                <a:ea typeface="+mn-ea"/>
                <a:cs typeface="+mn-cs"/>
              </a:rPr>
              <a:t>Right panel with list box</a:t>
            </a:r>
          </a:p>
          <a:p>
            <a:pPr lvl="1"/>
            <a:r>
              <a:rPr lang="en-US" sz="1200" kern="1200" dirty="0" smtClean="0">
                <a:solidFill>
                  <a:schemeClr val="tx1"/>
                </a:solidFill>
                <a:effectLst/>
                <a:latin typeface="+mn-lt"/>
                <a:ea typeface="+mn-ea"/>
                <a:cs typeface="+mn-cs"/>
              </a:rPr>
              <a:t>Ability to select item in list</a:t>
            </a:r>
          </a:p>
          <a:p>
            <a:pPr lvl="1"/>
            <a:r>
              <a:rPr lang="en-US" sz="1200" kern="1200" dirty="0" smtClean="0">
                <a:solidFill>
                  <a:schemeClr val="tx1"/>
                </a:solidFill>
                <a:effectLst/>
                <a:latin typeface="+mn-lt"/>
                <a:ea typeface="+mn-ea"/>
                <a:cs typeface="+mn-cs"/>
              </a:rPr>
              <a:t>Area to display full data results from selected item</a:t>
            </a:r>
          </a:p>
          <a:p>
            <a:pPr lvl="1"/>
            <a:r>
              <a:rPr lang="en-US" sz="1200" kern="1200" dirty="0" smtClean="0">
                <a:solidFill>
                  <a:schemeClr val="tx1"/>
                </a:solidFill>
                <a:effectLst/>
                <a:latin typeface="+mn-lt"/>
                <a:ea typeface="+mn-ea"/>
                <a:cs typeface="+mn-cs"/>
              </a:rPr>
              <a:t>Remove button to remove item from list</a:t>
            </a:r>
          </a:p>
          <a:p>
            <a:pPr lvl="1"/>
            <a:r>
              <a:rPr lang="en-US" sz="1200" kern="1200" dirty="0" smtClean="0">
                <a:solidFill>
                  <a:schemeClr val="tx1"/>
                </a:solidFill>
                <a:effectLst/>
                <a:latin typeface="+mn-lt"/>
                <a:ea typeface="+mn-ea"/>
                <a:cs typeface="+mn-cs"/>
              </a:rPr>
              <a:t>May need “edit” functionality to make changes to item</a:t>
            </a:r>
          </a:p>
          <a:p>
            <a:endParaRPr lang="en-US" dirty="0"/>
          </a:p>
        </p:txBody>
      </p:sp>
      <p:sp>
        <p:nvSpPr>
          <p:cNvPr id="4" name="Slide Number Placeholder 3"/>
          <p:cNvSpPr>
            <a:spLocks noGrp="1"/>
          </p:cNvSpPr>
          <p:nvPr>
            <p:ph type="sldNum" sz="quarter" idx="10"/>
          </p:nvPr>
        </p:nvSpPr>
        <p:spPr/>
        <p:txBody>
          <a:bodyPr/>
          <a:lstStyle/>
          <a:p>
            <a:fld id="{8FE3C192-AC4C-4676-839B-ECD04F1FF2B6}" type="slidenum">
              <a:rPr lang="en-US" smtClean="0"/>
              <a:t>38</a:t>
            </a:fld>
            <a:endParaRPr lang="en-US"/>
          </a:p>
        </p:txBody>
      </p:sp>
    </p:spTree>
    <p:extLst>
      <p:ext uri="{BB962C8B-B14F-4D97-AF65-F5344CB8AC3E}">
        <p14:creationId xmlns:p14="http://schemas.microsoft.com/office/powerpoint/2010/main" val="27265272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Modified </a:t>
            </a:r>
            <a:r>
              <a:rPr lang="en-US" sz="1200" b="1" kern="1200" dirty="0" err="1" smtClean="0">
                <a:solidFill>
                  <a:schemeClr val="tx1"/>
                </a:solidFill>
                <a:effectLst/>
                <a:latin typeface="+mn-lt"/>
                <a:ea typeface="+mn-ea"/>
                <a:cs typeface="+mn-cs"/>
              </a:rPr>
              <a:t>Picklist</a:t>
            </a:r>
            <a:r>
              <a:rPr lang="en-US" sz="1200" b="1" kern="1200" dirty="0" smtClean="0">
                <a:solidFill>
                  <a:schemeClr val="tx1"/>
                </a:solidFill>
                <a:effectLst/>
                <a:latin typeface="+mn-lt"/>
                <a:ea typeface="+mn-ea"/>
                <a:cs typeface="+mn-cs"/>
              </a:rPr>
              <a:t> (add/remove items from list and select to display data – current example is Manage Favorites)</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Purpose:        </a:t>
            </a:r>
            <a:r>
              <a:rPr lang="en-US" sz="1200" kern="1200" dirty="0" smtClean="0">
                <a:solidFill>
                  <a:schemeClr val="tx1"/>
                </a:solidFill>
                <a:effectLst/>
                <a:latin typeface="+mn-lt"/>
                <a:ea typeface="+mn-ea"/>
                <a:cs typeface="+mn-cs"/>
              </a:rPr>
              <a:t>      1</a:t>
            </a:r>
            <a:r>
              <a:rPr lang="en-US" sz="1200" kern="1200" dirty="0" smtClean="0">
                <a:solidFill>
                  <a:schemeClr val="tx1"/>
                </a:solidFill>
                <a:effectLst/>
                <a:latin typeface="+mn-lt"/>
                <a:ea typeface="+mn-ea"/>
                <a:cs typeface="+mn-cs"/>
              </a:rPr>
              <a:t>) To allow user to find data and add it to a list.  </a:t>
            </a:r>
          </a:p>
          <a:p>
            <a:r>
              <a:rPr lang="en-US" sz="1200" kern="1200" dirty="0" smtClean="0">
                <a:solidFill>
                  <a:schemeClr val="tx1"/>
                </a:solidFill>
                <a:effectLst/>
                <a:latin typeface="+mn-lt"/>
                <a:ea typeface="+mn-ea"/>
                <a:cs typeface="+mn-cs"/>
              </a:rPr>
              <a:t>                          2) To allow user to select a list item to display full data results.  </a:t>
            </a:r>
          </a:p>
          <a:p>
            <a:r>
              <a:rPr lang="en-US" sz="1200" kern="1200" dirty="0" smtClean="0">
                <a:solidFill>
                  <a:schemeClr val="tx1"/>
                </a:solidFill>
                <a:effectLst/>
                <a:latin typeface="+mn-lt"/>
                <a:ea typeface="+mn-ea"/>
                <a:cs typeface="+mn-cs"/>
              </a:rPr>
              <a:t>                          3) To allow user to remove item from list.</a:t>
            </a:r>
          </a:p>
          <a:p>
            <a:r>
              <a:rPr lang="en-US" sz="1200" kern="1200" dirty="0" smtClean="0">
                <a:solidFill>
                  <a:schemeClr val="tx1"/>
                </a:solidFill>
                <a:effectLst/>
                <a:latin typeface="+mn-lt"/>
                <a:ea typeface="+mn-ea"/>
                <a:cs typeface="+mn-cs"/>
              </a:rPr>
              <a:t>Requirements:</a:t>
            </a:r>
          </a:p>
          <a:p>
            <a:pPr lvl="0"/>
            <a:r>
              <a:rPr lang="en-US" sz="1200" kern="1200" dirty="0" smtClean="0">
                <a:solidFill>
                  <a:schemeClr val="tx1"/>
                </a:solidFill>
                <a:effectLst/>
                <a:latin typeface="+mn-lt"/>
                <a:ea typeface="+mn-ea"/>
                <a:cs typeface="+mn-cs"/>
              </a:rPr>
              <a:t>Search Area (see Manage Favorites in VA-OLRS)</a:t>
            </a:r>
          </a:p>
          <a:p>
            <a:pPr lvl="1"/>
            <a:r>
              <a:rPr lang="en-US" sz="1200" kern="1200" dirty="0" smtClean="0">
                <a:solidFill>
                  <a:schemeClr val="tx1"/>
                </a:solidFill>
                <a:effectLst/>
                <a:latin typeface="+mn-lt"/>
                <a:ea typeface="+mn-ea"/>
                <a:cs typeface="+mn-cs"/>
              </a:rPr>
              <a:t>Left panel with “Search” function </a:t>
            </a:r>
          </a:p>
          <a:p>
            <a:pPr lvl="1"/>
            <a:r>
              <a:rPr lang="en-US" sz="1200" kern="1200" dirty="0" smtClean="0">
                <a:solidFill>
                  <a:schemeClr val="tx1"/>
                </a:solidFill>
                <a:effectLst/>
                <a:latin typeface="+mn-lt"/>
                <a:ea typeface="+mn-ea"/>
                <a:cs typeface="+mn-cs"/>
              </a:rPr>
              <a:t>Area to display search results</a:t>
            </a:r>
          </a:p>
          <a:p>
            <a:pPr lvl="1"/>
            <a:r>
              <a:rPr lang="en-US" sz="1200" kern="1200" dirty="0" smtClean="0">
                <a:solidFill>
                  <a:schemeClr val="tx1"/>
                </a:solidFill>
                <a:effectLst/>
                <a:latin typeface="+mn-lt"/>
                <a:ea typeface="+mn-ea"/>
                <a:cs typeface="+mn-cs"/>
              </a:rPr>
              <a:t>Button to add record to list (right panel)</a:t>
            </a:r>
          </a:p>
          <a:p>
            <a:pPr lvl="0"/>
            <a:r>
              <a:rPr lang="en-US" sz="1200" kern="1200" dirty="0" smtClean="0">
                <a:solidFill>
                  <a:schemeClr val="tx1"/>
                </a:solidFill>
                <a:effectLst/>
                <a:latin typeface="+mn-lt"/>
                <a:ea typeface="+mn-ea"/>
                <a:cs typeface="+mn-cs"/>
              </a:rPr>
              <a:t>List Area (see Manage Favorites in VA-OLRS)</a:t>
            </a:r>
          </a:p>
          <a:p>
            <a:pPr lvl="1"/>
            <a:r>
              <a:rPr lang="en-US" sz="1200" kern="1200" dirty="0" smtClean="0">
                <a:solidFill>
                  <a:schemeClr val="tx1"/>
                </a:solidFill>
                <a:effectLst/>
                <a:latin typeface="+mn-lt"/>
                <a:ea typeface="+mn-ea"/>
                <a:cs typeface="+mn-cs"/>
              </a:rPr>
              <a:t>Right panel with list box</a:t>
            </a:r>
          </a:p>
          <a:p>
            <a:pPr lvl="1"/>
            <a:r>
              <a:rPr lang="en-US" sz="1200" kern="1200" dirty="0" smtClean="0">
                <a:solidFill>
                  <a:schemeClr val="tx1"/>
                </a:solidFill>
                <a:effectLst/>
                <a:latin typeface="+mn-lt"/>
                <a:ea typeface="+mn-ea"/>
                <a:cs typeface="+mn-cs"/>
              </a:rPr>
              <a:t>Ability to select item in list</a:t>
            </a:r>
          </a:p>
          <a:p>
            <a:pPr lvl="1"/>
            <a:r>
              <a:rPr lang="en-US" sz="1200" kern="1200" dirty="0" smtClean="0">
                <a:solidFill>
                  <a:schemeClr val="tx1"/>
                </a:solidFill>
                <a:effectLst/>
                <a:latin typeface="+mn-lt"/>
                <a:ea typeface="+mn-ea"/>
                <a:cs typeface="+mn-cs"/>
              </a:rPr>
              <a:t>Area to display full data results from selected item</a:t>
            </a:r>
          </a:p>
          <a:p>
            <a:pPr lvl="1"/>
            <a:r>
              <a:rPr lang="en-US" sz="1200" kern="1200" dirty="0" smtClean="0">
                <a:solidFill>
                  <a:schemeClr val="tx1"/>
                </a:solidFill>
                <a:effectLst/>
                <a:latin typeface="+mn-lt"/>
                <a:ea typeface="+mn-ea"/>
                <a:cs typeface="+mn-cs"/>
              </a:rPr>
              <a:t>Remove button to remove item from list</a:t>
            </a:r>
          </a:p>
          <a:p>
            <a:pPr lvl="1"/>
            <a:r>
              <a:rPr lang="en-US" sz="1200" kern="1200" dirty="0" smtClean="0">
                <a:solidFill>
                  <a:schemeClr val="tx1"/>
                </a:solidFill>
                <a:effectLst/>
                <a:latin typeface="+mn-lt"/>
                <a:ea typeface="+mn-ea"/>
                <a:cs typeface="+mn-cs"/>
              </a:rPr>
              <a:t>May need “edit” functionality to make changes to item</a:t>
            </a:r>
          </a:p>
          <a:p>
            <a:endParaRPr lang="en-US" dirty="0"/>
          </a:p>
        </p:txBody>
      </p:sp>
      <p:sp>
        <p:nvSpPr>
          <p:cNvPr id="4" name="Slide Number Placeholder 3"/>
          <p:cNvSpPr>
            <a:spLocks noGrp="1"/>
          </p:cNvSpPr>
          <p:nvPr>
            <p:ph type="sldNum" sz="quarter" idx="10"/>
          </p:nvPr>
        </p:nvSpPr>
        <p:spPr/>
        <p:txBody>
          <a:bodyPr/>
          <a:lstStyle/>
          <a:p>
            <a:fld id="{8FE3C192-AC4C-4676-839B-ECD04F1FF2B6}" type="slidenum">
              <a:rPr lang="en-US" smtClean="0"/>
              <a:t>39</a:t>
            </a:fld>
            <a:endParaRPr lang="en-US"/>
          </a:p>
        </p:txBody>
      </p:sp>
    </p:spTree>
    <p:extLst>
      <p:ext uri="{BB962C8B-B14F-4D97-AF65-F5344CB8AC3E}">
        <p14:creationId xmlns:p14="http://schemas.microsoft.com/office/powerpoint/2010/main" val="27265272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E3C192-AC4C-4676-839B-ECD04F1FF2B6}" type="slidenum">
              <a:rPr lang="en-US" smtClean="0"/>
              <a:t>43</a:t>
            </a:fld>
            <a:endParaRPr lang="en-US"/>
          </a:p>
        </p:txBody>
      </p:sp>
    </p:spTree>
    <p:extLst>
      <p:ext uri="{BB962C8B-B14F-4D97-AF65-F5344CB8AC3E}">
        <p14:creationId xmlns:p14="http://schemas.microsoft.com/office/powerpoint/2010/main" val="19941109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FE3C192-AC4C-4676-839B-ECD04F1FF2B6}" type="slidenum">
              <a:rPr lang="en-US" smtClean="0"/>
              <a:t>45</a:t>
            </a:fld>
            <a:endParaRPr lang="en-US"/>
          </a:p>
        </p:txBody>
      </p:sp>
    </p:spTree>
    <p:extLst>
      <p:ext uri="{BB962C8B-B14F-4D97-AF65-F5344CB8AC3E}">
        <p14:creationId xmlns:p14="http://schemas.microsoft.com/office/powerpoint/2010/main" val="3866343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536972"/>
          </a:xfrm>
        </p:spPr>
        <p:txBody>
          <a:bodyPr/>
          <a:lstStyle>
            <a:lvl1pPr>
              <a:defRPr>
                <a:solidFill>
                  <a:schemeClr val="bg1">
                    <a:lumMod val="95000"/>
                  </a:schemeClr>
                </a:solidFill>
                <a:latin typeface="Kozuka Gothic Pr6N B" pitchFamily="34" charset="-128"/>
                <a:ea typeface="Kozuka Gothic Pr6N B" pitchFamily="34" charset="-128"/>
                <a:cs typeface="Aharoni" panose="02010803020104030203" pitchFamily="2" charset="-79"/>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857250"/>
            <a:ext cx="8229600" cy="3886200"/>
          </a:xfrm>
        </p:spPr>
        <p:txBody>
          <a:bodyPr/>
          <a:lstStyle>
            <a:lvl1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1pPr>
            <a:lvl2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2pPr>
            <a:lvl3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3pPr>
            <a:lvl4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4pPr>
            <a:lvl5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33358759-FB60-4F97-98CD-FD72085854F4}" type="datetimeFigureOut">
              <a:rPr lang="en-US" smtClean="0"/>
              <a:t>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21933564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358759-FB60-4F97-98CD-FD72085854F4}" type="datetimeFigureOut">
              <a:rPr lang="en-US" smtClean="0"/>
              <a:t>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12814663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358759-FB60-4F97-98CD-FD72085854F4}" type="datetimeFigureOut">
              <a:rPr lang="en-US" smtClean="0"/>
              <a:t>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19130350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3358759-FB60-4F97-98CD-FD72085854F4}" type="datetimeFigureOut">
              <a:rPr lang="en-US" smtClean="0"/>
              <a:t>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3891730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3358759-FB60-4F97-98CD-FD72085854F4}" type="datetimeFigureOut">
              <a:rPr lang="en-US" smtClean="0"/>
              <a:t>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1617230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536972"/>
          </a:xfrm>
        </p:spPr>
        <p:txBody>
          <a:bodyPr>
            <a:normAutofit/>
          </a:bodyPr>
          <a:lstStyle>
            <a:lvl1pPr>
              <a:defRPr sz="3600">
                <a:solidFill>
                  <a:schemeClr val="bg1">
                    <a:lumMod val="95000"/>
                  </a:schemeClr>
                </a:solidFill>
                <a:latin typeface="Kozuka Gothic Pr6N B" pitchFamily="34" charset="-128"/>
                <a:ea typeface="Kozuka Gothic Pr6N B" pitchFamily="34" charset="-128"/>
                <a:cs typeface="Aharoni" panose="02010803020104030203" pitchFamily="2" charset="-79"/>
              </a:defRPr>
            </a:lvl1pPr>
          </a:lstStyle>
          <a:p>
            <a:r>
              <a:rPr lang="en-US" dirty="0" smtClean="0"/>
              <a:t>Click to edit Master title style</a:t>
            </a:r>
            <a:endParaRPr lang="en-US" dirty="0"/>
          </a:p>
        </p:txBody>
      </p:sp>
      <p:sp>
        <p:nvSpPr>
          <p:cNvPr id="3" name="Content Placeholder 2"/>
          <p:cNvSpPr>
            <a:spLocks noGrp="1"/>
          </p:cNvSpPr>
          <p:nvPr>
            <p:ph idx="1"/>
          </p:nvPr>
        </p:nvSpPr>
        <p:spPr>
          <a:xfrm>
            <a:off x="457200" y="857250"/>
            <a:ext cx="8229600" cy="3886200"/>
          </a:xfrm>
        </p:spPr>
        <p:txBody>
          <a:bodyPr/>
          <a:lstStyle>
            <a:lvl1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1pPr>
            <a:lvl2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2pPr>
            <a:lvl3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3pPr>
            <a:lvl4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4pPr>
            <a:lvl5pPr>
              <a:defRPr>
                <a:solidFill>
                  <a:schemeClr val="bg1"/>
                </a:solidFill>
                <a:latin typeface="Arial Unicode MS" panose="020B0604020202020204" pitchFamily="34" charset="-128"/>
                <a:ea typeface="Arial Unicode MS" panose="020B0604020202020204" pitchFamily="34" charset="-128"/>
                <a:cs typeface="Arial Unicode MS" panose="020B0604020202020204" pitchFamily="34" charset="-128"/>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33358759-FB60-4F97-98CD-FD72085854F4}" type="datetimeFigureOut">
              <a:rPr lang="en-US" smtClean="0"/>
              <a:t>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4172020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3358759-FB60-4F97-98CD-FD72085854F4}" type="datetimeFigureOut">
              <a:rPr lang="en-US" smtClean="0"/>
              <a:t>1/9/2014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2639226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3358759-FB60-4F97-98CD-FD72085854F4}" type="datetimeFigureOut">
              <a:rPr lang="en-US" smtClean="0"/>
              <a:t>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30664833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3358759-FB60-4F97-98CD-FD72085854F4}" type="datetimeFigureOut">
              <a:rPr lang="en-US" smtClean="0"/>
              <a:t>1/9/2014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9946757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3358759-FB60-4F97-98CD-FD72085854F4}" type="datetimeFigureOut">
              <a:rPr lang="en-US" smtClean="0"/>
              <a:t>1/9/2014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2466347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358759-FB60-4F97-98CD-FD72085854F4}" type="datetimeFigureOut">
              <a:rPr lang="en-US" smtClean="0"/>
              <a:t>1/9/2014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2877738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3358759-FB60-4F97-98CD-FD72085854F4}" type="datetimeFigureOut">
              <a:rPr lang="en-US" smtClean="0"/>
              <a:t>1/9/2014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6D5884-C5AC-4BD1-9E71-F682BA85CA3D}" type="slidenum">
              <a:rPr lang="en-US" smtClean="0"/>
              <a:t>‹#›</a:t>
            </a:fld>
            <a:endParaRPr lang="en-US"/>
          </a:p>
        </p:txBody>
      </p:sp>
    </p:spTree>
    <p:extLst>
      <p:ext uri="{BB962C8B-B14F-4D97-AF65-F5344CB8AC3E}">
        <p14:creationId xmlns:p14="http://schemas.microsoft.com/office/powerpoint/2010/main" val="339029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l="-17000" r="-17000"/>
          </a:stretch>
        </a:blipFill>
        <a:effectLst/>
      </p:bgPr>
    </p:bg>
    <p:spTree>
      <p:nvGrpSpPr>
        <p:cNvPr id="1" name=""/>
        <p:cNvGrpSpPr/>
        <p:nvPr/>
      </p:nvGrpSpPr>
      <p:grpSpPr>
        <a:xfrm>
          <a:off x="0" y="0"/>
          <a:ext cx="0" cy="0"/>
          <a:chOff x="0" y="0"/>
          <a:chExt cx="0" cy="0"/>
        </a:xfrm>
      </p:grpSpPr>
      <p:sp>
        <p:nvSpPr>
          <p:cNvPr id="7" name="Rectangle 6"/>
          <p:cNvSpPr/>
          <p:nvPr userDrawn="1"/>
        </p:nvSpPr>
        <p:spPr>
          <a:xfrm>
            <a:off x="0" y="857250"/>
            <a:ext cx="9144000" cy="4286250"/>
          </a:xfrm>
          <a:prstGeom prst="rect">
            <a:avLst/>
          </a:prstGeom>
          <a:solidFill>
            <a:schemeClr val="accent1">
              <a:lumMod val="60000"/>
              <a:lumOff val="40000"/>
              <a:alpha val="68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205978"/>
            <a:ext cx="8229600" cy="594122"/>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33358759-FB60-4F97-98CD-FD72085854F4}" type="datetimeFigureOut">
              <a:rPr lang="en-US" smtClean="0"/>
              <a:t>1/9/2014</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1A6D5884-C5AC-4BD1-9E71-F682BA85CA3D}" type="slidenum">
              <a:rPr lang="en-US" smtClean="0"/>
              <a:t>‹#›</a:t>
            </a:fld>
            <a:endParaRPr lang="en-US"/>
          </a:p>
        </p:txBody>
      </p:sp>
    </p:spTree>
    <p:extLst>
      <p:ext uri="{BB962C8B-B14F-4D97-AF65-F5344CB8AC3E}">
        <p14:creationId xmlns:p14="http://schemas.microsoft.com/office/powerpoint/2010/main" val="1197348208"/>
      </p:ext>
    </p:extLst>
  </p:cSld>
  <p:clrMap bg1="lt1" tx1="dk1" bg2="lt2" tx2="dk2" accent1="accent1" accent2="accent2" accent3="accent3" accent4="accent4" accent5="accent5" accent6="accent6" hlink="hlink" folHlink="folHlink"/>
  <p:sldLayoutIdLst>
    <p:sldLayoutId id="2147483660"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3600" kern="1200">
          <a:solidFill>
            <a:schemeClr val="accent1">
              <a:lumMod val="20000"/>
              <a:lumOff val="80000"/>
            </a:schemeClr>
          </a:solidFill>
          <a:latin typeface="Kozuka Gothic Pr6N B" pitchFamily="34" charset="-128"/>
          <a:ea typeface="Kozuka Gothic Pr6N B" pitchFamily="34" charset="-128"/>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bg1">
              <a:lumMod val="95000"/>
            </a:schemeClr>
          </a:solidFill>
          <a:latin typeface="Arial Unicode MS" panose="020B0604020202020204" pitchFamily="34" charset="-128"/>
          <a:ea typeface="Arial Unicode MS" panose="020B0604020202020204" pitchFamily="34" charset="-128"/>
          <a:cs typeface="Arial Unicode MS" panose="020B0604020202020204" pitchFamily="34" charset="-128"/>
        </a:defRPr>
      </a:lvl1pPr>
      <a:lvl2pPr marL="742950" indent="-285750" algn="l" defTabSz="914400" rtl="0" eaLnBrk="1" latinLnBrk="0" hangingPunct="1">
        <a:spcBef>
          <a:spcPct val="20000"/>
        </a:spcBef>
        <a:buFont typeface="Arial" panose="020B0604020202020204" pitchFamily="34" charset="0"/>
        <a:buChar char="–"/>
        <a:defRPr sz="2800" kern="1200">
          <a:solidFill>
            <a:schemeClr val="bg1">
              <a:lumMod val="95000"/>
            </a:schemeClr>
          </a:solidFill>
          <a:latin typeface="Arial Unicode MS" panose="020B0604020202020204" pitchFamily="34" charset="-128"/>
          <a:ea typeface="Arial Unicode MS" panose="020B0604020202020204" pitchFamily="34" charset="-128"/>
          <a:cs typeface="Arial Unicode MS" panose="020B0604020202020204" pitchFamily="34" charset="-128"/>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bg1">
              <a:lumMod val="95000"/>
            </a:schemeClr>
          </a:solidFill>
          <a:latin typeface="Arial Unicode MS" panose="020B0604020202020204" pitchFamily="34" charset="-128"/>
          <a:ea typeface="Arial Unicode MS" panose="020B0604020202020204" pitchFamily="34" charset="-128"/>
          <a:cs typeface="Arial Unicode MS" panose="020B0604020202020204" pitchFamily="34" charset="-128"/>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bg1">
              <a:lumMod val="95000"/>
            </a:schemeClr>
          </a:solidFill>
          <a:latin typeface="Arial Unicode MS" panose="020B0604020202020204" pitchFamily="34" charset="-128"/>
          <a:ea typeface="Arial Unicode MS" panose="020B0604020202020204" pitchFamily="34" charset="-128"/>
          <a:cs typeface="Arial Unicode MS" panose="020B0604020202020204" pitchFamily="34" charset="-128"/>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bg1">
              <a:lumMod val="95000"/>
            </a:schemeClr>
          </a:solidFill>
          <a:latin typeface="Arial Unicode MS" panose="020B0604020202020204" pitchFamily="34" charset="-128"/>
          <a:ea typeface="Arial Unicode MS" panose="020B0604020202020204" pitchFamily="34" charset="-128"/>
          <a:cs typeface="Arial Unicode MS" panose="020B0604020202020204" pitchFamily="34" charset="-128"/>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paltera.com/examples/dashboard.html" TargetMode="Externa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rapbootstrap.com/theme/perfectum-responsive-admin-template-WB0PHMG9K" TargetMode="Externa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datatables.net/index" TargetMode="Externa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handsontable.com/index.html"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hyperlink" Target="http://www.kryogenix.org/code/browser/sorttable/" TargetMode="External"/><Relationship Id="rId2" Type="http://schemas.openxmlformats.org/officeDocument/2006/relationships/hyperlink" Target="http://stackoverflow.com/questions/3127503/sorting-table-columns-with-jquery-table-sorter" TargetMode="Externa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hyperlink" Target="http://quasipartikel.at/multiselect_next/" TargetMode="External"/><Relationship Id="rId2" Type="http://schemas.openxmlformats.org/officeDocument/2006/relationships/hyperlink" Target="https://code.google.com/p/jquery-ui-picklist/wiki/Demos" TargetMode="External"/><Relationship Id="rId1" Type="http://schemas.openxmlformats.org/officeDocument/2006/relationships/slideLayout" Target="../slideLayouts/slideLayout3.xml"/><Relationship Id="rId4" Type="http://schemas.openxmlformats.org/officeDocument/2006/relationships/hyperlink" Target="http://jquerywall.com/multi-transfer-jquery-ui-selectable/" TargetMode="Externa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hyperlink" Target="http://www.google.com/url?sa=i&amp;rct=j&amp;q=&amp;esrc=s&amp;frm=1&amp;source=images&amp;cd=&amp;cad=rja&amp;docid=FitXAbAroWpRaM&amp;tbnid=NyOrWkwzzyoeYM:&amp;ved=0CAUQjRw&amp;url=http%3A%2F%2Fsmartphoneblogging.com%2F2012%2F04%2Freview-android-4-0-3-ics-for-tablets-eee-pad-transformer-tf101%2F&amp;ei=arXOUtLCMcXLsQTm6YKQCQ&amp;psig=AFQjCNG9ujbBDnnTmOwetb-wzG9SMA2JPg&amp;ust=1389364943773718"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civicactions.com/blog/2009/feb/22/jquerydashboard_plugin" TargetMode="Externa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solidFill>
                  <a:schemeClr val="bg1"/>
                </a:solidFill>
              </a:rPr>
              <a:t>UI Patterns  </a:t>
            </a:r>
            <a:endParaRPr lang="en-US" dirty="0">
              <a:solidFill>
                <a:schemeClr val="bg1"/>
              </a:solidFill>
            </a:endParaRPr>
          </a:p>
        </p:txBody>
      </p:sp>
    </p:spTree>
    <p:extLst>
      <p:ext uri="{BB962C8B-B14F-4D97-AF65-F5344CB8AC3E}">
        <p14:creationId xmlns:p14="http://schemas.microsoft.com/office/powerpoint/2010/main" val="92218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Steve </a:t>
            </a:r>
            <a:r>
              <a:rPr lang="en-US" dirty="0" err="1" smtClean="0"/>
              <a:t>Pallen</a:t>
            </a:r>
            <a:r>
              <a:rPr lang="en-US" dirty="0" smtClean="0"/>
              <a:t> (</a:t>
            </a:r>
            <a:r>
              <a:rPr lang="en-US" dirty="0" err="1" smtClean="0"/>
              <a:t>Paltera</a:t>
            </a:r>
            <a:r>
              <a:rPr lang="en-US" dirty="0" smtClean="0"/>
              <a:t> tutorial)</a:t>
            </a:r>
            <a:endParaRPr lang="en-US" sz="2000" dirty="0"/>
          </a:p>
        </p:txBody>
      </p:sp>
      <p:pic>
        <p:nvPicPr>
          <p:cNvPr id="2050" name="Picture 2">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 y="1079337"/>
            <a:ext cx="7391400" cy="366411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5583143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Perfectum</a:t>
            </a:r>
            <a:r>
              <a:rPr lang="en-US" dirty="0" smtClean="0"/>
              <a:t> Dashboard </a:t>
            </a:r>
            <a:r>
              <a:rPr lang="en-US" sz="1800" dirty="0" smtClean="0"/>
              <a:t>– $$ (Twitter</a:t>
            </a:r>
            <a:r>
              <a:rPr lang="en-US" sz="1800" baseline="0" dirty="0" smtClean="0"/>
              <a:t> Bootstrap Theme)</a:t>
            </a:r>
            <a:endParaRPr lang="en-US" sz="1800" dirty="0"/>
          </a:p>
        </p:txBody>
      </p:sp>
      <p:pic>
        <p:nvPicPr>
          <p:cNvPr id="3074" name="Picture 2">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1000" y="1114425"/>
            <a:ext cx="8382000" cy="3714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2852626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Caldera/Flow Dashboard </a:t>
            </a:r>
            <a:r>
              <a:rPr lang="en-US" sz="1800" dirty="0" smtClean="0"/>
              <a:t>–  UI Example</a:t>
            </a:r>
            <a:endParaRPr lang="en-US" sz="18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895350"/>
            <a:ext cx="7620000" cy="42841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8566525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lvl="0"/>
            <a:r>
              <a:rPr lang="en-US" dirty="0" smtClean="0">
                <a:solidFill>
                  <a:schemeClr val="bg1"/>
                </a:solidFill>
              </a:rPr>
              <a:t>2. Dashboard Widgets </a:t>
            </a:r>
            <a:r>
              <a:rPr lang="en-US" sz="2000" dirty="0" smtClean="0">
                <a:solidFill>
                  <a:schemeClr val="bg1"/>
                </a:solidFill>
              </a:rPr>
              <a:t>(individual widgets)</a:t>
            </a:r>
            <a:endParaRPr lang="en-US" sz="2000" dirty="0">
              <a:solidFill>
                <a:schemeClr val="bg1"/>
              </a:solidFill>
            </a:endParaRPr>
          </a:p>
        </p:txBody>
      </p:sp>
      <p:sp>
        <p:nvSpPr>
          <p:cNvPr id="3" name="Content Placeholder 2"/>
          <p:cNvSpPr>
            <a:spLocks noGrp="1"/>
          </p:cNvSpPr>
          <p:nvPr>
            <p:ph type="subTitle" idx="1"/>
          </p:nvPr>
        </p:nvSpPr>
        <p:spPr/>
        <p:txBody>
          <a:bodyPr>
            <a:normAutofit fontScale="85000" lnSpcReduction="10000"/>
          </a:bodyPr>
          <a:lstStyle/>
          <a:p>
            <a:pPr marL="0" indent="0">
              <a:buNone/>
            </a:pPr>
            <a:r>
              <a:rPr lang="en-US" dirty="0" smtClean="0"/>
              <a:t>Purpose: “House” the individual widgets (these are the containers that we populate with things like the alerts).</a:t>
            </a:r>
          </a:p>
        </p:txBody>
      </p:sp>
    </p:spTree>
    <p:extLst>
      <p:ext uri="{BB962C8B-B14F-4D97-AF65-F5344CB8AC3E}">
        <p14:creationId xmlns:p14="http://schemas.microsoft.com/office/powerpoint/2010/main" val="407990183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Dashboard Widgets</a:t>
            </a:r>
            <a:endParaRPr lang="en-US" dirty="0"/>
          </a:p>
        </p:txBody>
      </p:sp>
      <p:sp>
        <p:nvSpPr>
          <p:cNvPr id="3" name="Subtitle 2"/>
          <p:cNvSpPr>
            <a:spLocks noGrp="1"/>
          </p:cNvSpPr>
          <p:nvPr>
            <p:ph type="subTitle" idx="1"/>
          </p:nvPr>
        </p:nvSpPr>
        <p:spPr/>
        <p:txBody>
          <a:bodyPr/>
          <a:lstStyle/>
          <a:p>
            <a:r>
              <a:rPr lang="en-US" dirty="0" smtClean="0"/>
              <a:t>Not defined yet.</a:t>
            </a:r>
            <a:endParaRPr lang="en-US" dirty="0"/>
          </a:p>
        </p:txBody>
      </p:sp>
    </p:spTree>
    <p:extLst>
      <p:ext uri="{BB962C8B-B14F-4D97-AF65-F5344CB8AC3E}">
        <p14:creationId xmlns:p14="http://schemas.microsoft.com/office/powerpoint/2010/main" val="15684436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a:bodyPr>
          <a:lstStyle/>
          <a:p>
            <a:r>
              <a:rPr lang="en-US" dirty="0" smtClean="0">
                <a:solidFill>
                  <a:schemeClr val="bg1"/>
                </a:solidFill>
              </a:rPr>
              <a:t>3. Data Table</a:t>
            </a:r>
            <a:endParaRPr lang="en-US" dirty="0">
              <a:solidFill>
                <a:schemeClr val="bg1"/>
              </a:solidFill>
            </a:endParaRPr>
          </a:p>
        </p:txBody>
      </p:sp>
      <p:sp>
        <p:nvSpPr>
          <p:cNvPr id="3" name="Subtitle 2"/>
          <p:cNvSpPr>
            <a:spLocks noGrp="1"/>
          </p:cNvSpPr>
          <p:nvPr>
            <p:ph type="subTitle" idx="1"/>
          </p:nvPr>
        </p:nvSpPr>
        <p:spPr/>
        <p:txBody>
          <a:bodyPr>
            <a:normAutofit fontScale="77500" lnSpcReduction="20000"/>
          </a:bodyPr>
          <a:lstStyle/>
          <a:p>
            <a:pPr lvl="0"/>
            <a:r>
              <a:rPr lang="en-US" dirty="0"/>
              <a:t>Purpose: </a:t>
            </a:r>
            <a:r>
              <a:rPr lang="en-US" dirty="0" smtClean="0"/>
              <a:t> </a:t>
            </a:r>
            <a:endParaRPr lang="en-US" dirty="0"/>
          </a:p>
          <a:p>
            <a:pPr marL="400050" lvl="1"/>
            <a:r>
              <a:rPr lang="en-US" dirty="0"/>
              <a:t>To display deal information in table format.  (Current implementations include Deal Alerts (Dashboard) and Logbook.)</a:t>
            </a:r>
          </a:p>
          <a:p>
            <a:endParaRPr lang="en-US" dirty="0"/>
          </a:p>
        </p:txBody>
      </p:sp>
    </p:spTree>
    <p:extLst>
      <p:ext uri="{BB962C8B-B14F-4D97-AF65-F5344CB8AC3E}">
        <p14:creationId xmlns:p14="http://schemas.microsoft.com/office/powerpoint/2010/main" val="21107511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Datatable</a:t>
            </a:r>
            <a:r>
              <a:rPr lang="en-US" dirty="0" smtClean="0"/>
              <a:t> Functional Requirements</a:t>
            </a:r>
            <a:endParaRPr lang="en-US" dirty="0"/>
          </a:p>
        </p:txBody>
      </p:sp>
      <p:sp>
        <p:nvSpPr>
          <p:cNvPr id="3" name="Content Placeholder 2"/>
          <p:cNvSpPr>
            <a:spLocks noGrp="1"/>
          </p:cNvSpPr>
          <p:nvPr>
            <p:ph idx="1"/>
          </p:nvPr>
        </p:nvSpPr>
        <p:spPr>
          <a:xfrm>
            <a:off x="457200" y="971550"/>
            <a:ext cx="8229600" cy="4057650"/>
          </a:xfrm>
        </p:spPr>
        <p:txBody>
          <a:bodyPr>
            <a:normAutofit fontScale="55000" lnSpcReduction="20000"/>
          </a:bodyPr>
          <a:lstStyle/>
          <a:p>
            <a:r>
              <a:rPr lang="en-US" dirty="0" smtClean="0"/>
              <a:t>Sort columns </a:t>
            </a:r>
          </a:p>
          <a:p>
            <a:r>
              <a:rPr lang="en-US" dirty="0" smtClean="0"/>
              <a:t>Drag/drop to reorder columns</a:t>
            </a:r>
          </a:p>
          <a:p>
            <a:r>
              <a:rPr lang="en-US" dirty="0" smtClean="0"/>
              <a:t>Filter on columns - dynamically update</a:t>
            </a:r>
          </a:p>
          <a:p>
            <a:r>
              <a:rPr lang="en-US" dirty="0" smtClean="0"/>
              <a:t>Pagination</a:t>
            </a:r>
          </a:p>
          <a:p>
            <a:r>
              <a:rPr lang="en-US" dirty="0" smtClean="0"/>
              <a:t># Records/Page view (all)</a:t>
            </a:r>
          </a:p>
          <a:p>
            <a:r>
              <a:rPr lang="en-US" dirty="0" smtClean="0"/>
              <a:t>Display content (dynamically?)</a:t>
            </a:r>
          </a:p>
          <a:p>
            <a:r>
              <a:rPr lang="en-US" dirty="0" smtClean="0"/>
              <a:t>Support Hyperlinks</a:t>
            </a:r>
          </a:p>
          <a:p>
            <a:r>
              <a:rPr lang="en-US" dirty="0" smtClean="0"/>
              <a:t>Select entire row</a:t>
            </a:r>
          </a:p>
          <a:p>
            <a:r>
              <a:rPr lang="en-US" dirty="0" smtClean="0"/>
              <a:t>Allow in-cell editing</a:t>
            </a:r>
          </a:p>
          <a:p>
            <a:r>
              <a:rPr lang="en-US" dirty="0" smtClean="0"/>
              <a:t>Fix column headers (to remain visible during scrolling)</a:t>
            </a:r>
          </a:p>
          <a:p>
            <a:r>
              <a:rPr lang="en-US" dirty="0" smtClean="0"/>
              <a:t>Allow shift + click to select group of rows</a:t>
            </a:r>
          </a:p>
          <a:p>
            <a:r>
              <a:rPr lang="en-US" dirty="0" smtClean="0"/>
              <a:t>Allow Control + click to select multiple individual rows</a:t>
            </a:r>
          </a:p>
          <a:p>
            <a:r>
              <a:rPr lang="en-US" dirty="0" smtClean="0"/>
              <a:t>Allow double click on column header to expand cell to widest value (?)</a:t>
            </a:r>
          </a:p>
          <a:p>
            <a:r>
              <a:rPr lang="en-US" dirty="0" smtClean="0"/>
              <a:t>Facilitate select All checkbox column</a:t>
            </a:r>
          </a:p>
        </p:txBody>
      </p:sp>
    </p:spTree>
    <p:extLst>
      <p:ext uri="{BB962C8B-B14F-4D97-AF65-F5344CB8AC3E}">
        <p14:creationId xmlns:p14="http://schemas.microsoft.com/office/powerpoint/2010/main" val="33877965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Datatable</a:t>
            </a:r>
            <a:r>
              <a:rPr lang="en-US" dirty="0" smtClean="0"/>
              <a:t> UI Requirements</a:t>
            </a:r>
            <a:endParaRPr lang="en-US" dirty="0"/>
          </a:p>
        </p:txBody>
      </p:sp>
      <p:sp>
        <p:nvSpPr>
          <p:cNvPr id="3" name="Content Placeholder 2"/>
          <p:cNvSpPr>
            <a:spLocks noGrp="1"/>
          </p:cNvSpPr>
          <p:nvPr>
            <p:ph idx="1"/>
          </p:nvPr>
        </p:nvSpPr>
        <p:spPr>
          <a:xfrm>
            <a:off x="457200" y="895350"/>
            <a:ext cx="8229600" cy="3886200"/>
          </a:xfrm>
        </p:spPr>
        <p:txBody>
          <a:bodyPr>
            <a:normAutofit fontScale="92500" lnSpcReduction="10000"/>
          </a:bodyPr>
          <a:lstStyle/>
          <a:p>
            <a:pPr lvl="0"/>
            <a:r>
              <a:rPr lang="en-US" sz="2600" dirty="0" smtClean="0"/>
              <a:t>Zebra striping</a:t>
            </a:r>
          </a:p>
          <a:p>
            <a:pPr lvl="0"/>
            <a:r>
              <a:rPr lang="en-US" sz="2600" dirty="0" smtClean="0"/>
              <a:t>Display icons in a cell (and sort on the column)</a:t>
            </a:r>
          </a:p>
          <a:p>
            <a:pPr lvl="0"/>
            <a:r>
              <a:rPr lang="en-US" sz="2600" dirty="0" smtClean="0"/>
              <a:t>Facilitate in-cell dropdowns</a:t>
            </a:r>
          </a:p>
          <a:p>
            <a:pPr lvl="0"/>
            <a:r>
              <a:rPr lang="en-US" sz="2600" dirty="0" smtClean="0"/>
              <a:t>Facilitate add/remove column functionality (</a:t>
            </a:r>
            <a:r>
              <a:rPr lang="en-US" sz="2600" dirty="0" err="1" smtClean="0"/>
              <a:t>picklist</a:t>
            </a:r>
            <a:r>
              <a:rPr lang="en-US" sz="2600" dirty="0" smtClean="0"/>
              <a:t>), including the ability to prevent column(s) from being removed</a:t>
            </a:r>
          </a:p>
          <a:p>
            <a:pPr lvl="0"/>
            <a:r>
              <a:rPr lang="en-US" sz="2600" dirty="0" smtClean="0"/>
              <a:t>Style Guide Compliance</a:t>
            </a:r>
          </a:p>
          <a:p>
            <a:pPr lvl="1"/>
            <a:r>
              <a:rPr lang="en-US" sz="2400" dirty="0" smtClean="0"/>
              <a:t>Fonts  Colors Buttons Icons Spacing</a:t>
            </a:r>
          </a:p>
          <a:p>
            <a:pPr lvl="1"/>
            <a:r>
              <a:rPr lang="en-US" sz="2400" dirty="0" smtClean="0"/>
              <a:t>Responsive design to accommodate at least desktop and tablet sizes</a:t>
            </a:r>
          </a:p>
        </p:txBody>
      </p:sp>
    </p:spTree>
    <p:extLst>
      <p:ext uri="{BB962C8B-B14F-4D97-AF65-F5344CB8AC3E}">
        <p14:creationId xmlns:p14="http://schemas.microsoft.com/office/powerpoint/2010/main" val="36790495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dirty="0" err="1" smtClean="0"/>
              <a:t>Datatable</a:t>
            </a:r>
            <a:r>
              <a:rPr lang="en-US" dirty="0" smtClean="0"/>
              <a:t> (“normal”) Requirements</a:t>
            </a:r>
            <a:endParaRPr lang="en-US" dirty="0"/>
          </a:p>
        </p:txBody>
      </p:sp>
      <p:sp>
        <p:nvSpPr>
          <p:cNvPr id="3" name="Content Placeholder 2"/>
          <p:cNvSpPr>
            <a:spLocks noGrp="1"/>
          </p:cNvSpPr>
          <p:nvPr>
            <p:ph idx="1"/>
          </p:nvPr>
        </p:nvSpPr>
        <p:spPr/>
        <p:txBody>
          <a:bodyPr>
            <a:normAutofit/>
          </a:bodyPr>
          <a:lstStyle/>
          <a:p>
            <a:pPr lvl="0"/>
            <a:r>
              <a:rPr lang="en-US" sz="2400" dirty="0" smtClean="0"/>
              <a:t>Purpose: </a:t>
            </a:r>
          </a:p>
          <a:p>
            <a:pPr lvl="1"/>
            <a:r>
              <a:rPr lang="en-US" sz="2400" dirty="0" smtClean="0"/>
              <a:t>To display deal information in table format.  (Current implementation includes Manage Transactions.)</a:t>
            </a:r>
          </a:p>
          <a:p>
            <a:pPr lvl="0"/>
            <a:r>
              <a:rPr lang="en-US" sz="2400" dirty="0" smtClean="0"/>
              <a:t>Requirements:</a:t>
            </a:r>
          </a:p>
          <a:p>
            <a:pPr lvl="1"/>
            <a:r>
              <a:rPr lang="en-US" sz="2400" dirty="0" smtClean="0"/>
              <a:t>Same as for dynamic table  only without user ability to add/remove columns (and maybe drag/drop to reorder)</a:t>
            </a:r>
          </a:p>
        </p:txBody>
      </p:sp>
    </p:spTree>
    <p:extLst>
      <p:ext uri="{BB962C8B-B14F-4D97-AF65-F5344CB8AC3E}">
        <p14:creationId xmlns:p14="http://schemas.microsoft.com/office/powerpoint/2010/main" val="423241020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Recommendation</a:t>
            </a:r>
            <a:endParaRPr lang="en-US" dirty="0"/>
          </a:p>
        </p:txBody>
      </p:sp>
      <p:sp>
        <p:nvSpPr>
          <p:cNvPr id="6" name="Content Placeholder 5"/>
          <p:cNvSpPr>
            <a:spLocks noGrp="1"/>
          </p:cNvSpPr>
          <p:nvPr>
            <p:ph idx="1"/>
          </p:nvPr>
        </p:nvSpPr>
        <p:spPr>
          <a:xfrm>
            <a:off x="457200" y="971550"/>
            <a:ext cx="8229600" cy="3886200"/>
          </a:xfrm>
        </p:spPr>
        <p:txBody>
          <a:bodyPr>
            <a:normAutofit fontScale="62500" lnSpcReduction="20000"/>
          </a:bodyPr>
          <a:lstStyle/>
          <a:p>
            <a:r>
              <a:rPr lang="en-US" dirty="0" err="1"/>
              <a:t>Datatables</a:t>
            </a:r>
            <a:r>
              <a:rPr lang="en-US" dirty="0"/>
              <a:t> is the most </a:t>
            </a:r>
            <a:r>
              <a:rPr lang="en-US" dirty="0" smtClean="0"/>
              <a:t>functionally challenging widget.  Though </a:t>
            </a:r>
            <a:r>
              <a:rPr lang="en-US" dirty="0"/>
              <a:t>simple is usually better, when I think of things like Logbook, I think we need to provide all the power we </a:t>
            </a:r>
            <a:r>
              <a:rPr lang="en-US" dirty="0" smtClean="0"/>
              <a:t>can offer. </a:t>
            </a:r>
            <a:r>
              <a:rPr lang="en-US" dirty="0"/>
              <a:t>It will please repeat (</a:t>
            </a:r>
            <a:r>
              <a:rPr lang="en-US" dirty="0" smtClean="0"/>
              <a:t>power)users , while not impeding casual users.</a:t>
            </a:r>
            <a:endParaRPr lang="en-US" dirty="0"/>
          </a:p>
          <a:p>
            <a:r>
              <a:rPr lang="en-US" dirty="0"/>
              <a:t> In most cases for web apps simple is best. But in applications, sometimes we need to think about providing a higher level of control in data </a:t>
            </a:r>
            <a:r>
              <a:rPr lang="en-US" dirty="0" smtClean="0"/>
              <a:t>manipulation and power. </a:t>
            </a:r>
            <a:endParaRPr lang="en-US" dirty="0"/>
          </a:p>
          <a:p>
            <a:r>
              <a:rPr lang="en-US" dirty="0"/>
              <a:t>You should be able to print what you see. </a:t>
            </a:r>
            <a:r>
              <a:rPr lang="en-US" dirty="0" smtClean="0"/>
              <a:t> Data views </a:t>
            </a:r>
            <a:r>
              <a:rPr lang="en-US" dirty="0"/>
              <a:t>should provide a print version </a:t>
            </a:r>
            <a:r>
              <a:rPr lang="en-US" dirty="0" smtClean="0"/>
              <a:t> (considering print intent</a:t>
            </a:r>
            <a:r>
              <a:rPr lang="en-US" dirty="0"/>
              <a:t>) </a:t>
            </a:r>
            <a:r>
              <a:rPr lang="en-US" dirty="0" smtClean="0"/>
              <a:t>.  </a:t>
            </a:r>
            <a:endParaRPr lang="en-US" dirty="0"/>
          </a:p>
          <a:p>
            <a:r>
              <a:rPr lang="en-US" dirty="0"/>
              <a:t>This plugin </a:t>
            </a:r>
            <a:r>
              <a:rPr lang="en-US" dirty="0" smtClean="0"/>
              <a:t>may require  </a:t>
            </a:r>
            <a:r>
              <a:rPr lang="en-US" dirty="0"/>
              <a:t>more configuration and customization </a:t>
            </a:r>
            <a:r>
              <a:rPr lang="en-US" dirty="0" smtClean="0"/>
              <a:t>than  </a:t>
            </a:r>
            <a:r>
              <a:rPr lang="en-US" dirty="0"/>
              <a:t>of the others, but it seems like it would be </a:t>
            </a:r>
            <a:r>
              <a:rPr lang="en-US" dirty="0" smtClean="0"/>
              <a:t> extensible…</a:t>
            </a:r>
          </a:p>
          <a:p>
            <a:r>
              <a:rPr lang="en-US" dirty="0" err="1" smtClean="0"/>
              <a:t>Tablesorter</a:t>
            </a:r>
            <a:r>
              <a:rPr lang="en-US" dirty="0" smtClean="0"/>
              <a:t> used to be TBS de-facto </a:t>
            </a:r>
            <a:r>
              <a:rPr lang="en-US" dirty="0" err="1" smtClean="0"/>
              <a:t>wiget</a:t>
            </a:r>
            <a:r>
              <a:rPr lang="en-US" dirty="0" smtClean="0"/>
              <a:t>, but they made efforts  to </a:t>
            </a:r>
            <a:r>
              <a:rPr lang="en-US" dirty="0" err="1" smtClean="0"/>
              <a:t>generisize</a:t>
            </a:r>
            <a:r>
              <a:rPr lang="en-US" dirty="0" smtClean="0"/>
              <a:t> this part of their code base in 3.0 opening up users to a wider range of tabular options.</a:t>
            </a:r>
            <a:endParaRPr lang="en-US" dirty="0"/>
          </a:p>
          <a:p>
            <a:endParaRPr lang="en-US" dirty="0"/>
          </a:p>
          <a:p>
            <a:endParaRPr lang="en-US" dirty="0"/>
          </a:p>
        </p:txBody>
      </p:sp>
    </p:spTree>
    <p:extLst>
      <p:ext uri="{BB962C8B-B14F-4D97-AF65-F5344CB8AC3E}">
        <p14:creationId xmlns:p14="http://schemas.microsoft.com/office/powerpoint/2010/main" val="1636145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UI Patterns defined so far...</a:t>
            </a:r>
            <a:endParaRPr lang="en-US" dirty="0"/>
          </a:p>
        </p:txBody>
      </p:sp>
      <p:sp>
        <p:nvSpPr>
          <p:cNvPr id="5" name="Content Placeholder 4"/>
          <p:cNvSpPr>
            <a:spLocks noGrp="1"/>
          </p:cNvSpPr>
          <p:nvPr>
            <p:ph idx="1"/>
          </p:nvPr>
        </p:nvSpPr>
        <p:spPr>
          <a:xfrm>
            <a:off x="457200" y="1200150"/>
            <a:ext cx="8229600" cy="3543300"/>
          </a:xfrm>
        </p:spPr>
        <p:txBody>
          <a:bodyPr/>
          <a:lstStyle/>
          <a:p>
            <a:pPr marL="514350" indent="-514350">
              <a:buFont typeface="+mj-lt"/>
              <a:buAutoNum type="arabicPeriod"/>
            </a:pPr>
            <a:r>
              <a:rPr lang="en-US" dirty="0" smtClean="0"/>
              <a:t>Dashboard container</a:t>
            </a:r>
          </a:p>
          <a:p>
            <a:pPr marL="514350" indent="-514350">
              <a:buFont typeface="+mj-lt"/>
              <a:buAutoNum type="arabicPeriod"/>
            </a:pPr>
            <a:r>
              <a:rPr lang="en-US" dirty="0" smtClean="0">
                <a:solidFill>
                  <a:schemeClr val="bg1">
                    <a:lumMod val="50000"/>
                  </a:schemeClr>
                </a:solidFill>
              </a:rPr>
              <a:t>Dashboard widgets </a:t>
            </a:r>
          </a:p>
          <a:p>
            <a:pPr marL="514350" indent="-514350">
              <a:buFont typeface="+mj-lt"/>
              <a:buAutoNum type="arabicPeriod"/>
            </a:pPr>
            <a:r>
              <a:rPr lang="en-US" dirty="0" err="1" smtClean="0"/>
              <a:t>Datatable</a:t>
            </a:r>
            <a:endParaRPr lang="en-US" dirty="0" smtClean="0"/>
          </a:p>
          <a:p>
            <a:pPr marL="514350" indent="-514350">
              <a:buFont typeface="+mj-lt"/>
              <a:buAutoNum type="arabicPeriod"/>
            </a:pPr>
            <a:r>
              <a:rPr lang="en-US" dirty="0" err="1" smtClean="0"/>
              <a:t>Picklist</a:t>
            </a:r>
            <a:endParaRPr lang="en-US" dirty="0" smtClean="0"/>
          </a:p>
          <a:p>
            <a:pPr marL="514350" indent="-514350">
              <a:buFont typeface="+mj-lt"/>
              <a:buAutoNum type="arabicPeriod"/>
            </a:pPr>
            <a:r>
              <a:rPr lang="en-US" dirty="0" err="1" smtClean="0"/>
              <a:t>Picklist</a:t>
            </a:r>
            <a:r>
              <a:rPr lang="en-US" dirty="0" smtClean="0"/>
              <a:t> 2</a:t>
            </a:r>
            <a:endParaRPr lang="en-US" dirty="0" smtClean="0"/>
          </a:p>
          <a:p>
            <a:pPr marL="514350" indent="-514350">
              <a:buFont typeface="+mj-lt"/>
              <a:buAutoNum type="arabicPeriod"/>
            </a:pPr>
            <a:r>
              <a:rPr lang="en-US" dirty="0" smtClean="0">
                <a:solidFill>
                  <a:schemeClr val="bg1">
                    <a:lumMod val="50000"/>
                  </a:schemeClr>
                </a:solidFill>
              </a:rPr>
              <a:t>Reveal right</a:t>
            </a:r>
            <a:endParaRPr lang="en-US" dirty="0" smtClean="0"/>
          </a:p>
          <a:p>
            <a:pPr marL="514350" indent="-514350">
              <a:buFont typeface="+mj-lt"/>
              <a:buAutoNum type="arabicPeriod"/>
            </a:pP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141071376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Tablular</a:t>
            </a:r>
            <a:r>
              <a:rPr lang="en-US" dirty="0" smtClean="0"/>
              <a:t> Data Options</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274522383"/>
              </p:ext>
            </p:extLst>
          </p:nvPr>
        </p:nvGraphicFramePr>
        <p:xfrm>
          <a:off x="533400" y="895350"/>
          <a:ext cx="8305802" cy="4181088"/>
        </p:xfrm>
        <a:graphic>
          <a:graphicData uri="http://schemas.openxmlformats.org/drawingml/2006/table">
            <a:tbl>
              <a:tblPr firstRow="1" bandRow="1">
                <a:tableStyleId>{5C22544A-7EE6-4342-B048-85BDC9FD1C3A}</a:tableStyleId>
              </a:tblPr>
              <a:tblGrid>
                <a:gridCol w="1396551"/>
                <a:gridCol w="1396551"/>
                <a:gridCol w="1470054"/>
                <a:gridCol w="1416026"/>
                <a:gridCol w="1419795"/>
                <a:gridCol w="1206825"/>
              </a:tblGrid>
              <a:tr h="228883">
                <a:tc>
                  <a:txBody>
                    <a:bodyPr/>
                    <a:lstStyle/>
                    <a:p>
                      <a:endParaRPr lang="en-US" sz="1400" dirty="0"/>
                    </a:p>
                  </a:txBody>
                  <a:tcPr marT="34290" marB="34290"/>
                </a:tc>
                <a:tc>
                  <a:txBody>
                    <a:bodyPr/>
                    <a:lstStyle/>
                    <a:p>
                      <a:r>
                        <a:rPr lang="en-US" sz="1400" dirty="0" smtClean="0"/>
                        <a:t>“</a:t>
                      </a:r>
                      <a:r>
                        <a:rPr lang="en-US" sz="1400" dirty="0" err="1" smtClean="0">
                          <a:solidFill>
                            <a:srgbClr val="FFFF00"/>
                          </a:solidFill>
                        </a:rPr>
                        <a:t>DataTables</a:t>
                      </a:r>
                      <a:r>
                        <a:rPr lang="en-US" sz="1400" dirty="0" smtClean="0"/>
                        <a:t>”</a:t>
                      </a:r>
                      <a:endParaRPr lang="en-US" sz="1400" dirty="0"/>
                    </a:p>
                  </a:txBody>
                  <a:tcPr marT="34290" marB="34290"/>
                </a:tc>
                <a:tc>
                  <a:txBody>
                    <a:bodyPr/>
                    <a:lstStyle/>
                    <a:p>
                      <a:r>
                        <a:rPr lang="en-US" sz="1400" dirty="0" err="1" smtClean="0">
                          <a:solidFill>
                            <a:srgbClr val="FFFF00"/>
                          </a:solidFill>
                        </a:rPr>
                        <a:t>Handsontable</a:t>
                      </a:r>
                      <a:endParaRPr lang="en-US" sz="1400" dirty="0">
                        <a:solidFill>
                          <a:srgbClr val="FFFF00"/>
                        </a:solidFill>
                      </a:endParaRPr>
                    </a:p>
                  </a:txBody>
                  <a:tcPr marT="34290" marB="34290"/>
                </a:tc>
                <a:tc>
                  <a:txBody>
                    <a:bodyPr/>
                    <a:lstStyle/>
                    <a:p>
                      <a:r>
                        <a:rPr lang="en-US" sz="1400" dirty="0" err="1" smtClean="0"/>
                        <a:t>Flexgrid</a:t>
                      </a:r>
                      <a:endParaRPr lang="en-US" sz="1400" dirty="0"/>
                    </a:p>
                  </a:txBody>
                  <a:tcPr marT="34290" marB="3429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1" i="0" kern="1200" dirty="0" err="1" smtClean="0">
                          <a:solidFill>
                            <a:schemeClr val="lt1"/>
                          </a:solidFill>
                          <a:effectLst/>
                          <a:latin typeface="+mn-lt"/>
                          <a:ea typeface="+mn-ea"/>
                          <a:cs typeface="+mn-cs"/>
                        </a:rPr>
                        <a:t>tableSorter</a:t>
                      </a:r>
                      <a:endParaRPr lang="en-US" sz="1400" b="1" i="0" kern="1200" dirty="0" smtClean="0">
                        <a:solidFill>
                          <a:schemeClr val="lt1"/>
                        </a:solidFill>
                        <a:effectLst/>
                        <a:latin typeface="+mn-lt"/>
                        <a:ea typeface="+mn-ea"/>
                        <a:cs typeface="+mn-cs"/>
                      </a:endParaRPr>
                    </a:p>
                  </a:txBody>
                  <a:tcPr marT="34290" marB="34290"/>
                </a:tc>
                <a:tc>
                  <a:txBody>
                    <a:bodyPr/>
                    <a:lstStyle/>
                    <a:p>
                      <a:r>
                        <a:rPr lang="en-US" sz="1400" dirty="0" err="1" smtClean="0"/>
                        <a:t>SlickGrid</a:t>
                      </a:r>
                      <a:endParaRPr lang="en-US" sz="1400" dirty="0"/>
                    </a:p>
                  </a:txBody>
                  <a:tcPr marT="34290" marB="34290"/>
                </a:tc>
              </a:tr>
              <a:tr h="228883">
                <a:tc>
                  <a:txBody>
                    <a:bodyPr/>
                    <a:lstStyle/>
                    <a:p>
                      <a:r>
                        <a:rPr lang="en-US" sz="1400" dirty="0" smtClean="0"/>
                        <a:t>Sort By Col</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r>
              <a:tr h="228883">
                <a:tc>
                  <a:txBody>
                    <a:bodyPr/>
                    <a:lstStyle/>
                    <a:p>
                      <a:r>
                        <a:rPr lang="en-US" sz="1400" dirty="0" smtClean="0"/>
                        <a:t>Reorder Col</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r>
              <a:tr h="345564">
                <a:tc>
                  <a:txBody>
                    <a:bodyPr/>
                    <a:lstStyle/>
                    <a:p>
                      <a:r>
                        <a:rPr lang="en-US" sz="1400" dirty="0" smtClean="0"/>
                        <a:t>Show/Hide Col</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endParaRPr lang="en-US" sz="1400" dirty="0"/>
                    </a:p>
                  </a:txBody>
                  <a:tcPr marT="34290" marB="34290"/>
                </a:tc>
                <a:tc>
                  <a:txBody>
                    <a:bodyPr/>
                    <a:lstStyle/>
                    <a:p>
                      <a:pPr algn="ctr"/>
                      <a:r>
                        <a:rPr lang="en-US" sz="1400" dirty="0" smtClean="0"/>
                        <a:t>x</a:t>
                      </a:r>
                      <a:endParaRPr lang="en-US" sz="1400" dirty="0"/>
                    </a:p>
                  </a:txBody>
                  <a:tcPr marT="34290" marB="34290"/>
                </a:tc>
              </a:tr>
              <a:tr h="228883">
                <a:tc>
                  <a:txBody>
                    <a:bodyPr/>
                    <a:lstStyle/>
                    <a:p>
                      <a:r>
                        <a:rPr lang="en-US" sz="1400" dirty="0" smtClean="0"/>
                        <a:t>Pagination</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r>
              <a:tr h="228883">
                <a:tc>
                  <a:txBody>
                    <a:bodyPr/>
                    <a:lstStyle/>
                    <a:p>
                      <a:r>
                        <a:rPr lang="en-US" sz="1400" dirty="0" smtClean="0"/>
                        <a:t>Select row</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r>
              <a:tr h="228883">
                <a:tc>
                  <a:txBody>
                    <a:bodyPr/>
                    <a:lstStyle/>
                    <a:p>
                      <a:r>
                        <a:rPr lang="en-US" sz="1400" dirty="0" smtClean="0"/>
                        <a:t>Fixed</a:t>
                      </a:r>
                      <a:r>
                        <a:rPr lang="en-US" sz="1400" baseline="0" dirty="0" smtClean="0"/>
                        <a:t> Headers</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r>
              <a:tr h="345564">
                <a:tc>
                  <a:txBody>
                    <a:bodyPr/>
                    <a:lstStyle/>
                    <a:p>
                      <a:r>
                        <a:rPr lang="en-US" sz="1400" dirty="0" smtClean="0"/>
                        <a:t>TBS</a:t>
                      </a:r>
                      <a:r>
                        <a:rPr lang="en-US" sz="1400" baseline="0" dirty="0" smtClean="0"/>
                        <a:t> Integration</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r>
              <a:tr h="228883">
                <a:tc>
                  <a:txBody>
                    <a:bodyPr/>
                    <a:lstStyle/>
                    <a:p>
                      <a:r>
                        <a:rPr lang="en-US" sz="1400" dirty="0" smtClean="0"/>
                        <a:t>Infinite  Scroll</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endParaRPr lang="en-US" sz="1400" dirty="0"/>
                    </a:p>
                  </a:txBody>
                  <a:tcPr marT="34290" marB="34290"/>
                </a:tc>
                <a:tc>
                  <a:txBody>
                    <a:bodyPr/>
                    <a:lstStyle/>
                    <a:p>
                      <a:pPr algn="ctr"/>
                      <a:endParaRPr lang="en-US" sz="1400" dirty="0"/>
                    </a:p>
                  </a:txBody>
                  <a:tcPr marT="34290" marB="34290"/>
                </a:tc>
              </a:tr>
              <a:tr h="228883">
                <a:tc>
                  <a:txBody>
                    <a:bodyPr/>
                    <a:lstStyle/>
                    <a:p>
                      <a:r>
                        <a:rPr lang="en-US" sz="1400" dirty="0" smtClean="0"/>
                        <a:t>AJAX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pPr algn="ctr"/>
                      <a:r>
                        <a:rPr lang="en-US" sz="1400" dirty="0" smtClean="0"/>
                        <a:t>x</a:t>
                      </a:r>
                      <a:endParaRPr lang="en-US" sz="1400" dirty="0"/>
                    </a:p>
                  </a:txBody>
                  <a:tcPr marT="34290" marB="34290"/>
                </a:tc>
                <a:tc>
                  <a:txBody>
                    <a:bodyPr/>
                    <a:lstStyle/>
                    <a:p>
                      <a:pPr algn="ctr"/>
                      <a:endParaRPr lang="en-US" sz="1400" dirty="0"/>
                    </a:p>
                  </a:txBody>
                  <a:tcPr marT="34290" marB="34290"/>
                </a:tc>
              </a:tr>
              <a:tr h="493663">
                <a:tc>
                  <a:txBody>
                    <a:bodyPr/>
                    <a:lstStyle/>
                    <a:p>
                      <a:r>
                        <a:rPr lang="en-US" sz="1400" b="0" i="0" kern="1200" dirty="0" smtClean="0">
                          <a:solidFill>
                            <a:schemeClr val="dk1"/>
                          </a:solidFill>
                          <a:effectLst/>
                          <a:latin typeface="+mn-lt"/>
                          <a:ea typeface="+mn-ea"/>
                          <a:cs typeface="+mn-cs"/>
                        </a:rPr>
                        <a:t>plug-in  </a:t>
                      </a:r>
                      <a:endParaRPr lang="en-US" sz="1400" dirty="0"/>
                    </a:p>
                  </a:txBody>
                  <a:tcPr marT="34290" marB="34290"/>
                </a:tc>
                <a:tc>
                  <a:txBody>
                    <a:bodyPr/>
                    <a:lstStyle/>
                    <a:p>
                      <a:pPr algn="ctr"/>
                      <a:r>
                        <a:rPr lang="en-US" sz="1400" dirty="0" err="1" smtClean="0"/>
                        <a:t>JQuery</a:t>
                      </a:r>
                      <a:r>
                        <a:rPr lang="en-US" sz="1400" dirty="0" smtClean="0"/>
                        <a:t>/proprietary</a:t>
                      </a:r>
                      <a:endParaRPr lang="en-US" sz="1400" dirty="0"/>
                    </a:p>
                  </a:txBody>
                  <a:tcPr marT="34290" marB="34290"/>
                </a:tc>
                <a:tc>
                  <a:txBody>
                    <a:bodyPr/>
                    <a:lstStyle/>
                    <a:p>
                      <a:pPr algn="ctr"/>
                      <a:r>
                        <a:rPr lang="en-US" sz="1400" dirty="0" err="1" smtClean="0"/>
                        <a:t>JQuery</a:t>
                      </a:r>
                      <a:endParaRPr lang="en-US" sz="1400" dirty="0"/>
                    </a:p>
                  </a:txBody>
                  <a:tcPr marT="34290" marB="34290"/>
                </a:tc>
                <a:tc>
                  <a:txBody>
                    <a:bodyPr/>
                    <a:lstStyle/>
                    <a:p>
                      <a:r>
                        <a:rPr lang="en-US" sz="1400" baseline="0" dirty="0" err="1" smtClean="0"/>
                        <a:t>jQuery</a:t>
                      </a:r>
                      <a:endParaRPr lang="en-US" sz="1400" dirty="0"/>
                    </a:p>
                  </a:txBody>
                  <a:tcPr marT="34290" marB="3429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baseline="0" dirty="0" err="1" smtClean="0"/>
                        <a:t>jQuery</a:t>
                      </a:r>
                      <a:r>
                        <a:rPr lang="en-US" sz="1400" baseline="0" dirty="0" smtClean="0"/>
                        <a:t>, Twitter</a:t>
                      </a:r>
                      <a:endParaRPr lang="en-US" sz="1400" dirty="0" smtClean="0"/>
                    </a:p>
                    <a:p>
                      <a:endParaRPr lang="en-US" sz="1400" dirty="0"/>
                    </a:p>
                  </a:txBody>
                  <a:tcPr marT="34290" marB="34290"/>
                </a:tc>
                <a:tc>
                  <a:txBody>
                    <a:bodyPr/>
                    <a:lstStyle/>
                    <a:p>
                      <a:endParaRPr lang="en-US" sz="1400" dirty="0"/>
                    </a:p>
                  </a:txBody>
                  <a:tcPr marT="34290" marB="34290"/>
                </a:tc>
              </a:tr>
              <a:tr h="600044">
                <a:tc>
                  <a:txBody>
                    <a:bodyPr/>
                    <a:lstStyle/>
                    <a:p>
                      <a:r>
                        <a:rPr lang="en-US" sz="1400" dirty="0" smtClean="0"/>
                        <a:t>Notes</a:t>
                      </a:r>
                      <a:endParaRPr lang="en-US" sz="1400" dirty="0"/>
                    </a:p>
                  </a:txBody>
                  <a:tcPr marT="34290" marB="34290"/>
                </a:tc>
                <a:tc>
                  <a:txBody>
                    <a:bodyPr/>
                    <a:lstStyle/>
                    <a:p>
                      <a:pPr algn="ctr"/>
                      <a:r>
                        <a:rPr lang="en-US" sz="1100" dirty="0" smtClean="0"/>
                        <a:t>Mature &amp;</a:t>
                      </a:r>
                      <a:r>
                        <a:rPr lang="en-US" sz="1100" baseline="0" dirty="0" smtClean="0"/>
                        <a:t> Plugins, Seems Heavy</a:t>
                      </a:r>
                      <a:endParaRPr lang="en-US" sz="1100" dirty="0"/>
                    </a:p>
                  </a:txBody>
                  <a:tcPr marT="34290" marB="34290"/>
                </a:tc>
                <a:tc>
                  <a:txBody>
                    <a:bodyPr/>
                    <a:lstStyle/>
                    <a:p>
                      <a:pPr algn="ctr"/>
                      <a:r>
                        <a:rPr lang="en-US" sz="1100" dirty="0" smtClean="0"/>
                        <a:t>Small /</a:t>
                      </a:r>
                      <a:r>
                        <a:rPr lang="en-US" sz="1100" baseline="0" dirty="0" smtClean="0"/>
                        <a:t> Lightweight</a:t>
                      </a:r>
                    </a:p>
                    <a:p>
                      <a:pPr algn="ctr"/>
                      <a:r>
                        <a:rPr lang="en-US" sz="1100" baseline="0" dirty="0" smtClean="0"/>
                        <a:t>Customizable</a:t>
                      </a:r>
                      <a:endParaRPr lang="en-US" sz="1100" dirty="0"/>
                    </a:p>
                  </a:txBody>
                  <a:tcPr marT="34290" marB="34290"/>
                </a:tc>
                <a:tc>
                  <a:txBody>
                    <a:bodyPr/>
                    <a:lstStyle/>
                    <a:p>
                      <a:r>
                        <a:rPr lang="en-US" sz="1100" dirty="0" smtClean="0"/>
                        <a:t>Seems to easily do what we need but I wonder</a:t>
                      </a:r>
                      <a:r>
                        <a:rPr lang="en-US" sz="1100" baseline="0" dirty="0" smtClean="0"/>
                        <a:t> about </a:t>
                      </a:r>
                      <a:r>
                        <a:rPr lang="en-US" sz="1100" baseline="0" dirty="0" err="1" smtClean="0"/>
                        <a:t>skinnability</a:t>
                      </a:r>
                      <a:endParaRPr lang="en-US" sz="1100" dirty="0"/>
                    </a:p>
                  </a:txBody>
                  <a:tcPr marT="34290" marB="34290"/>
                </a:tc>
                <a:tc>
                  <a:txBody>
                    <a:bodyPr/>
                    <a:lstStyle/>
                    <a:p>
                      <a:r>
                        <a:rPr lang="en-US" sz="1100" dirty="0" smtClean="0"/>
                        <a:t>Integrated with TBS</a:t>
                      </a:r>
                      <a:endParaRPr lang="en-US" sz="1100" dirty="0"/>
                    </a:p>
                  </a:txBody>
                  <a:tcPr marT="34290" marB="34290"/>
                </a:tc>
                <a:tc>
                  <a:txBody>
                    <a:bodyPr/>
                    <a:lstStyle/>
                    <a:p>
                      <a:endParaRPr lang="en-US" sz="1100" dirty="0"/>
                    </a:p>
                  </a:txBody>
                  <a:tcPr marT="34290" marB="34290"/>
                </a:tc>
              </a:tr>
            </a:tbl>
          </a:graphicData>
        </a:graphic>
      </p:graphicFrame>
    </p:spTree>
    <p:extLst>
      <p:ext uri="{BB962C8B-B14F-4D97-AF65-F5344CB8AC3E}">
        <p14:creationId xmlns:p14="http://schemas.microsoft.com/office/powerpoint/2010/main" val="6606772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Datatable</a:t>
            </a:r>
            <a:endParaRPr lang="en-US" dirty="0"/>
          </a:p>
        </p:txBody>
      </p:sp>
      <p:pic>
        <p:nvPicPr>
          <p:cNvPr id="1026" name="Picture 2">
            <a:hlinkClick r:id="rId2"/>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022" t="23713" r="20922" b="7181"/>
          <a:stretch/>
        </p:blipFill>
        <p:spPr bwMode="auto">
          <a:xfrm>
            <a:off x="381000" y="1485900"/>
            <a:ext cx="8382000" cy="3053444"/>
          </a:xfrm>
          <a:prstGeom prst="rect">
            <a:avLst/>
          </a:prstGeom>
          <a:noFill/>
          <a:ln w="38100">
            <a:solidFill>
              <a:schemeClr val="tx2">
                <a:lumMod val="60000"/>
                <a:lumOff val="40000"/>
              </a:schemeClr>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181158732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Datatable</a:t>
            </a:r>
            <a:endParaRPr lang="en-US" dirty="0"/>
          </a:p>
        </p:txBody>
      </p:sp>
      <p:pic>
        <p:nvPicPr>
          <p:cNvPr id="2051"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l="654" t="12820" r="3925" b="12393"/>
          <a:stretch/>
        </p:blipFill>
        <p:spPr bwMode="auto">
          <a:xfrm>
            <a:off x="304800" y="1200150"/>
            <a:ext cx="8534400" cy="329130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292047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a:t>Datatable</a:t>
            </a:r>
            <a:endParaRPr lang="en-US" dirty="0"/>
          </a:p>
        </p:txBody>
      </p:sp>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1283" b="19595"/>
          <a:stretch/>
        </p:blipFill>
        <p:spPr bwMode="auto">
          <a:xfrm>
            <a:off x="295275" y="1693803"/>
            <a:ext cx="8820150" cy="216382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6272518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HandsonTable</a:t>
            </a:r>
            <a:endParaRPr lang="en-US" dirty="0"/>
          </a:p>
        </p:txBody>
      </p:sp>
      <p:pic>
        <p:nvPicPr>
          <p:cNvPr id="5122" name="Picture 2">
            <a:hlinkClick r:id="rId2"/>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4092"/>
          <a:stretch/>
        </p:blipFill>
        <p:spPr bwMode="auto">
          <a:xfrm>
            <a:off x="200025" y="1200151"/>
            <a:ext cx="8724900" cy="340056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563166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Slick Grid</a:t>
            </a:r>
            <a:endParaRPr lang="en-US" dirty="0"/>
          </a:p>
        </p:txBody>
      </p:sp>
      <p:pic>
        <p:nvPicPr>
          <p:cNvPr id="4098"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1636" r="55789" b="19515"/>
          <a:stretch/>
        </p:blipFill>
        <p:spPr bwMode="auto">
          <a:xfrm>
            <a:off x="1676400" y="971550"/>
            <a:ext cx="6000750" cy="40576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995763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err="1" smtClean="0"/>
              <a:t>TableSorter</a:t>
            </a:r>
            <a:endParaRPr lang="en-US" dirty="0"/>
          </a:p>
        </p:txBody>
      </p:sp>
      <p:pic>
        <p:nvPicPr>
          <p:cNvPr id="6146"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13276" b="42406"/>
          <a:stretch/>
        </p:blipFill>
        <p:spPr bwMode="auto">
          <a:xfrm>
            <a:off x="533400" y="1371600"/>
            <a:ext cx="8174274" cy="25563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7954632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Flex Grid</a:t>
            </a:r>
            <a:endParaRPr lang="en-US" dirty="0"/>
          </a:p>
        </p:txBody>
      </p:sp>
      <p:pic>
        <p:nvPicPr>
          <p:cNvPr id="717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 t="17792" r="39962" b="41104"/>
          <a:stretch/>
        </p:blipFill>
        <p:spPr bwMode="auto">
          <a:xfrm>
            <a:off x="228601" y="1771650"/>
            <a:ext cx="8068961" cy="256933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3227936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Reference &amp; Examples</a:t>
            </a:r>
            <a:endParaRPr lang="en-US" dirty="0"/>
          </a:p>
        </p:txBody>
      </p:sp>
      <p:sp>
        <p:nvSpPr>
          <p:cNvPr id="3" name="Content Placeholder 2"/>
          <p:cNvSpPr>
            <a:spLocks noGrp="1"/>
          </p:cNvSpPr>
          <p:nvPr>
            <p:ph idx="1"/>
          </p:nvPr>
        </p:nvSpPr>
        <p:spPr>
          <a:xfrm>
            <a:off x="457200" y="971550"/>
            <a:ext cx="8229600" cy="3771900"/>
          </a:xfrm>
        </p:spPr>
        <p:txBody>
          <a:bodyPr>
            <a:normAutofit/>
          </a:bodyPr>
          <a:lstStyle/>
          <a:p>
            <a:r>
              <a:rPr lang="en-US" sz="2400" dirty="0">
                <a:hlinkClick r:id="rId2"/>
              </a:rPr>
              <a:t>http://</a:t>
            </a:r>
            <a:r>
              <a:rPr lang="en-US" sz="2400" dirty="0" smtClean="0">
                <a:hlinkClick r:id="rId2"/>
              </a:rPr>
              <a:t>stackoverflow.com/questions/3127503/sorting-table-columns-with-jquery-table-sorter</a:t>
            </a:r>
            <a:endParaRPr lang="en-US" sz="2400" dirty="0" smtClean="0"/>
          </a:p>
          <a:p>
            <a:r>
              <a:rPr lang="en-US" sz="2400" dirty="0">
                <a:hlinkClick r:id="rId3"/>
              </a:rPr>
              <a:t>http://www.kryogenix.org/code/browser/sorttable/</a:t>
            </a:r>
            <a:endParaRPr lang="en-US" sz="2400" dirty="0"/>
          </a:p>
        </p:txBody>
      </p:sp>
    </p:spTree>
    <p:extLst>
      <p:ext uri="{BB962C8B-B14F-4D97-AF65-F5344CB8AC3E}">
        <p14:creationId xmlns:p14="http://schemas.microsoft.com/office/powerpoint/2010/main" val="423185788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lstStyle/>
          <a:p>
            <a:r>
              <a:rPr lang="en-US" dirty="0" smtClean="0">
                <a:solidFill>
                  <a:schemeClr val="bg1"/>
                </a:solidFill>
              </a:rPr>
              <a:t>4. Pick List</a:t>
            </a:r>
            <a:endParaRPr lang="en-US" dirty="0">
              <a:solidFill>
                <a:schemeClr val="bg1"/>
              </a:solidFill>
            </a:endParaRPr>
          </a:p>
        </p:txBody>
      </p:sp>
    </p:spTree>
    <p:extLst>
      <p:ext uri="{BB962C8B-B14F-4D97-AF65-F5344CB8AC3E}">
        <p14:creationId xmlns:p14="http://schemas.microsoft.com/office/powerpoint/2010/main" val="37772898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UI Pattern Definitions</a:t>
            </a:r>
            <a:endParaRPr lang="en-US" dirty="0"/>
          </a:p>
        </p:txBody>
      </p:sp>
      <p:sp>
        <p:nvSpPr>
          <p:cNvPr id="5" name="Content Placeholder 4"/>
          <p:cNvSpPr>
            <a:spLocks noGrp="1"/>
          </p:cNvSpPr>
          <p:nvPr>
            <p:ph idx="1"/>
          </p:nvPr>
        </p:nvSpPr>
        <p:spPr>
          <a:xfrm>
            <a:off x="457200" y="971550"/>
            <a:ext cx="8229600" cy="3886200"/>
          </a:xfrm>
        </p:spPr>
        <p:txBody>
          <a:bodyPr/>
          <a:lstStyle/>
          <a:p>
            <a:pPr marL="0" indent="0">
              <a:buNone/>
            </a:pPr>
            <a:r>
              <a:rPr lang="en-US" sz="2400" dirty="0" smtClean="0"/>
              <a:t>A majority of the UI patterns (widgets) we have in our existing application are not provided by Twitter Bootstrap for a variety of reasons.</a:t>
            </a:r>
          </a:p>
          <a:p>
            <a:pPr marL="857250" lvl="1" indent="-457200"/>
            <a:r>
              <a:rPr lang="en-US" sz="2000" dirty="0" smtClean="0"/>
              <a:t>Made up of UI components that exist in JQuery</a:t>
            </a:r>
          </a:p>
          <a:p>
            <a:pPr marL="857250" lvl="1" indent="-457200"/>
            <a:r>
              <a:rPr lang="en-US" sz="2000" dirty="0" smtClean="0"/>
              <a:t>UI component standalone exists in JQuery</a:t>
            </a:r>
            <a:endParaRPr lang="en-US" sz="2000" dirty="0"/>
          </a:p>
          <a:p>
            <a:pPr marL="857250" lvl="1" indent="-457200"/>
            <a:r>
              <a:rPr lang="en-US" sz="2000" dirty="0" smtClean="0"/>
              <a:t>In many cases styles for a given component exist in TBS because it applies to standard html widgets. (table striping etc.)., but the generation for that object is left open ended to provide more options in interaction or customization.</a:t>
            </a:r>
          </a:p>
          <a:p>
            <a:pPr marL="400050" lvl="1" indent="0">
              <a:buNone/>
            </a:pPr>
            <a:endParaRPr lang="en-US" sz="2000" dirty="0" smtClean="0"/>
          </a:p>
          <a:p>
            <a:pPr marL="400050" lvl="1" indent="0">
              <a:buNone/>
            </a:pPr>
            <a:endParaRPr lang="en-US" dirty="0"/>
          </a:p>
        </p:txBody>
      </p:sp>
    </p:spTree>
    <p:extLst>
      <p:ext uri="{BB962C8B-B14F-4D97-AF65-F5344CB8AC3E}">
        <p14:creationId xmlns:p14="http://schemas.microsoft.com/office/powerpoint/2010/main" val="34975734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Pick List </a:t>
            </a:r>
            <a:r>
              <a:rPr lang="en-US" dirty="0" smtClean="0"/>
              <a:t>Basic Requirements</a:t>
            </a:r>
            <a:endParaRPr lang="en-US" dirty="0"/>
          </a:p>
        </p:txBody>
      </p:sp>
      <p:sp>
        <p:nvSpPr>
          <p:cNvPr id="5" name="Content Placeholder 4"/>
          <p:cNvSpPr>
            <a:spLocks noGrp="1"/>
          </p:cNvSpPr>
          <p:nvPr>
            <p:ph idx="1"/>
          </p:nvPr>
        </p:nvSpPr>
        <p:spPr/>
        <p:txBody>
          <a:bodyPr>
            <a:normAutofit/>
          </a:bodyPr>
          <a:lstStyle/>
          <a:p>
            <a:r>
              <a:rPr lang="en-US" sz="2800" dirty="0" smtClean="0"/>
              <a:t>Add Remove Items</a:t>
            </a:r>
          </a:p>
          <a:p>
            <a:r>
              <a:rPr lang="en-US" sz="2800" dirty="0" smtClean="0"/>
              <a:t>Add All Remove All Items</a:t>
            </a:r>
          </a:p>
          <a:p>
            <a:r>
              <a:rPr lang="en-US" sz="2800" dirty="0" smtClean="0"/>
              <a:t>Reorder Items</a:t>
            </a:r>
          </a:p>
          <a:p>
            <a:r>
              <a:rPr lang="en-US" sz="2800" dirty="0" err="1" smtClean="0"/>
              <a:t>Skinnable</a:t>
            </a:r>
            <a:endParaRPr lang="en-US" sz="2800" dirty="0" smtClean="0"/>
          </a:p>
          <a:p>
            <a:r>
              <a:rPr lang="en-US" sz="2800" dirty="0" err="1" smtClean="0"/>
              <a:t>Draggable</a:t>
            </a:r>
            <a:endParaRPr lang="en-US" sz="2800" dirty="0" smtClean="0"/>
          </a:p>
          <a:p>
            <a:r>
              <a:rPr lang="en-US" sz="2800" strike="sngStrike" dirty="0" smtClean="0"/>
              <a:t>Fixed Items</a:t>
            </a:r>
          </a:p>
          <a:p>
            <a:endParaRPr lang="en-US" sz="2800" dirty="0"/>
          </a:p>
        </p:txBody>
      </p:sp>
    </p:spTree>
    <p:extLst>
      <p:ext uri="{BB962C8B-B14F-4D97-AF65-F5344CB8AC3E}">
        <p14:creationId xmlns:p14="http://schemas.microsoft.com/office/powerpoint/2010/main" val="29780683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Pick List </a:t>
            </a:r>
            <a:r>
              <a:rPr lang="en-US" dirty="0" smtClean="0"/>
              <a:t>Recommendation</a:t>
            </a:r>
            <a:endParaRPr lang="en-US" dirty="0"/>
          </a:p>
        </p:txBody>
      </p:sp>
      <p:sp>
        <p:nvSpPr>
          <p:cNvPr id="3" name="Content Placeholder 2"/>
          <p:cNvSpPr>
            <a:spLocks noGrp="1"/>
          </p:cNvSpPr>
          <p:nvPr>
            <p:ph idx="1"/>
          </p:nvPr>
        </p:nvSpPr>
        <p:spPr>
          <a:xfrm>
            <a:off x="457200" y="971550"/>
            <a:ext cx="8229600" cy="3771900"/>
          </a:xfrm>
        </p:spPr>
        <p:txBody>
          <a:bodyPr>
            <a:normAutofit/>
          </a:bodyPr>
          <a:lstStyle/>
          <a:p>
            <a:pPr marL="457200" indent="-457200">
              <a:buFont typeface="+mj-lt"/>
              <a:buAutoNum type="arabicPeriod"/>
            </a:pPr>
            <a:r>
              <a:rPr lang="en-US" sz="2000" dirty="0" smtClean="0"/>
              <a:t>JQuery UI provides all the functionality we need</a:t>
            </a:r>
          </a:p>
          <a:p>
            <a:pPr marL="457200" indent="-457200">
              <a:buFont typeface="+mj-lt"/>
              <a:buAutoNum type="arabicPeriod"/>
            </a:pPr>
            <a:r>
              <a:rPr lang="en-US" sz="2000" dirty="0" smtClean="0"/>
              <a:t>Can be linked to styles from TBS stack.</a:t>
            </a:r>
          </a:p>
          <a:p>
            <a:pPr marL="457200" indent="-457200">
              <a:buFont typeface="+mj-lt"/>
              <a:buAutoNum type="arabicPeriod"/>
            </a:pPr>
            <a:r>
              <a:rPr lang="en-US" sz="2000" dirty="0" smtClean="0"/>
              <a:t>Already have a pretty functional prototype, just needs to be styled.</a:t>
            </a:r>
          </a:p>
          <a:p>
            <a:pPr marL="457200" indent="-457200">
              <a:buFont typeface="+mj-lt"/>
              <a:buAutoNum type="arabicPeriod"/>
            </a:pPr>
            <a:r>
              <a:rPr lang="en-US" sz="2000" dirty="0" smtClean="0"/>
              <a:t>Need to communicate best implementation based on how code would be generated.  </a:t>
            </a:r>
          </a:p>
          <a:p>
            <a:pPr marL="457200" indent="-457200">
              <a:buFont typeface="+mj-lt"/>
              <a:buAutoNum type="arabicPeriod"/>
            </a:pPr>
            <a:r>
              <a:rPr lang="en-US" sz="2000" dirty="0" smtClean="0"/>
              <a:t>Sample in </a:t>
            </a:r>
            <a:r>
              <a:rPr lang="en-US" sz="2000" dirty="0" err="1" smtClean="0"/>
              <a:t>Git</a:t>
            </a:r>
            <a:r>
              <a:rPr lang="en-US" sz="2000" dirty="0"/>
              <a:t> </a:t>
            </a:r>
            <a:r>
              <a:rPr lang="en-US" sz="2000" dirty="0" smtClean="0"/>
              <a:t>project.</a:t>
            </a:r>
          </a:p>
        </p:txBody>
      </p:sp>
    </p:spTree>
    <p:extLst>
      <p:ext uri="{BB962C8B-B14F-4D97-AF65-F5344CB8AC3E}">
        <p14:creationId xmlns:p14="http://schemas.microsoft.com/office/powerpoint/2010/main" val="9346926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sz="4400" kern="1200" dirty="0" smtClean="0">
                <a:solidFill>
                  <a:schemeClr val="bg1"/>
                </a:solidFill>
                <a:effectLst/>
                <a:latin typeface="+mj-lt"/>
                <a:ea typeface="+mj-ea"/>
                <a:cs typeface="+mj-cs"/>
              </a:rPr>
              <a:t>Pick List </a:t>
            </a:r>
            <a:r>
              <a:rPr lang="en-US" sz="4400" kern="1200" dirty="0" smtClean="0">
                <a:solidFill>
                  <a:schemeClr val="bg1"/>
                </a:solidFill>
                <a:effectLst/>
                <a:latin typeface="+mj-lt"/>
                <a:ea typeface="+mj-ea"/>
                <a:cs typeface="+mj-cs"/>
              </a:rPr>
              <a:t>Basic Requirements</a:t>
            </a:r>
            <a:endParaRPr lang="en-US" dirty="0">
              <a:solidFill>
                <a:schemeClr val="bg1"/>
              </a:solidFill>
            </a:endParaRPr>
          </a:p>
        </p:txBody>
      </p:sp>
      <p:sp>
        <p:nvSpPr>
          <p:cNvPr id="3" name="Content Placeholder 2"/>
          <p:cNvSpPr>
            <a:spLocks noGrp="1"/>
          </p:cNvSpPr>
          <p:nvPr>
            <p:ph idx="1"/>
          </p:nvPr>
        </p:nvSpPr>
        <p:spPr/>
        <p:txBody>
          <a:bodyPr>
            <a:normAutofit lnSpcReduction="10000"/>
          </a:bodyPr>
          <a:lstStyle/>
          <a:p>
            <a:pPr lvl="0"/>
            <a:r>
              <a:rPr lang="en-US" sz="4400" kern="1200" dirty="0" smtClean="0">
                <a:solidFill>
                  <a:schemeClr val="tx1"/>
                </a:solidFill>
                <a:effectLst/>
                <a:latin typeface="+mj-lt"/>
                <a:ea typeface="+mj-ea"/>
                <a:cs typeface="+mj-cs"/>
              </a:rPr>
              <a:t>Page split</a:t>
            </a:r>
          </a:p>
          <a:p>
            <a:pPr lvl="0"/>
            <a:r>
              <a:rPr lang="en-US" sz="4400" kern="1200" dirty="0" smtClean="0">
                <a:solidFill>
                  <a:schemeClr val="tx1"/>
                </a:solidFill>
                <a:effectLst/>
                <a:latin typeface="+mj-lt"/>
                <a:ea typeface="+mj-ea"/>
                <a:cs typeface="+mj-cs"/>
              </a:rPr>
              <a:t>Resize Widgets</a:t>
            </a:r>
          </a:p>
          <a:p>
            <a:pPr lvl="0"/>
            <a:r>
              <a:rPr lang="en-US" sz="4400" kern="1200" dirty="0" smtClean="0">
                <a:solidFill>
                  <a:schemeClr val="tx1"/>
                </a:solidFill>
                <a:effectLst/>
                <a:latin typeface="+mj-lt"/>
                <a:ea typeface="+mj-ea"/>
                <a:cs typeface="+mj-cs"/>
              </a:rPr>
              <a:t>Manage Widgets</a:t>
            </a:r>
          </a:p>
          <a:p>
            <a:pPr lvl="0"/>
            <a:r>
              <a:rPr lang="en-US" sz="4400" kern="1200" dirty="0" smtClean="0">
                <a:solidFill>
                  <a:schemeClr val="tx1"/>
                </a:solidFill>
                <a:effectLst/>
                <a:latin typeface="+mj-lt"/>
                <a:ea typeface="+mj-ea"/>
                <a:cs typeface="+mj-cs"/>
              </a:rPr>
              <a:t> Style Guide Compliance</a:t>
            </a:r>
          </a:p>
          <a:p>
            <a:pPr lvl="0"/>
            <a:r>
              <a:rPr lang="en-US" sz="4400" kern="1200" dirty="0" smtClean="0">
                <a:solidFill>
                  <a:schemeClr val="tx1"/>
                </a:solidFill>
                <a:effectLst/>
                <a:latin typeface="+mj-lt"/>
                <a:ea typeface="+mj-ea"/>
                <a:cs typeface="+mj-cs"/>
              </a:rPr>
              <a:t>Responsive  </a:t>
            </a:r>
          </a:p>
        </p:txBody>
      </p:sp>
      <p:graphicFrame>
        <p:nvGraphicFramePr>
          <p:cNvPr id="4" name="Table 3"/>
          <p:cNvGraphicFramePr>
            <a:graphicFrameLocks noGrp="1"/>
          </p:cNvGraphicFramePr>
          <p:nvPr>
            <p:extLst>
              <p:ext uri="{D42A27DB-BD31-4B8C-83A1-F6EECF244321}">
                <p14:modId xmlns:p14="http://schemas.microsoft.com/office/powerpoint/2010/main" val="203167547"/>
              </p:ext>
            </p:extLst>
          </p:nvPr>
        </p:nvGraphicFramePr>
        <p:xfrm>
          <a:off x="228600" y="971550"/>
          <a:ext cx="8763000" cy="4123017"/>
        </p:xfrm>
        <a:graphic>
          <a:graphicData uri="http://schemas.openxmlformats.org/drawingml/2006/table">
            <a:tbl>
              <a:tblPr firstRow="1" bandRow="1">
                <a:tableStyleId>{5C22544A-7EE6-4342-B048-85BDC9FD1C3A}</a:tableStyleId>
              </a:tblPr>
              <a:tblGrid>
                <a:gridCol w="1752600"/>
                <a:gridCol w="1752600"/>
                <a:gridCol w="1752600"/>
                <a:gridCol w="1752600"/>
                <a:gridCol w="1752600"/>
              </a:tblGrid>
              <a:tr h="293513">
                <a:tc>
                  <a:txBody>
                    <a:bodyPr/>
                    <a:lstStyle/>
                    <a:p>
                      <a:endParaRPr lang="en-US" sz="1400" dirty="0"/>
                    </a:p>
                  </a:txBody>
                  <a:tcPr marT="34290" marB="34290"/>
                </a:tc>
                <a:tc>
                  <a:txBody>
                    <a:bodyPr/>
                    <a:lstStyle/>
                    <a:p>
                      <a:r>
                        <a:rPr lang="en-US" sz="1400" dirty="0" smtClean="0"/>
                        <a:t>Native/Jquery-1</a:t>
                      </a:r>
                      <a:endParaRPr lang="en-US" sz="1400" dirty="0"/>
                    </a:p>
                  </a:txBody>
                  <a:tcPr marT="34290" marB="34290"/>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400" dirty="0" smtClean="0"/>
                        <a:t>Native/Jquery-2</a:t>
                      </a:r>
                    </a:p>
                  </a:txBody>
                  <a:tcPr marT="34290" marB="34290"/>
                </a:tc>
                <a:tc>
                  <a:txBody>
                    <a:bodyPr/>
                    <a:lstStyle/>
                    <a:p>
                      <a:r>
                        <a:rPr lang="en-US" sz="1400" dirty="0" err="1" smtClean="0"/>
                        <a:t>Jquery</a:t>
                      </a:r>
                      <a:r>
                        <a:rPr lang="en-US" sz="1400" dirty="0" smtClean="0"/>
                        <a:t> custom</a:t>
                      </a:r>
                      <a:endParaRPr lang="en-US" sz="1400" dirty="0"/>
                    </a:p>
                  </a:txBody>
                  <a:tcPr marT="34290" marB="34290"/>
                </a:tc>
                <a:tc>
                  <a:txBody>
                    <a:bodyPr/>
                    <a:lstStyle/>
                    <a:p>
                      <a:endParaRPr lang="en-US" sz="1400" dirty="0"/>
                    </a:p>
                  </a:txBody>
                  <a:tcPr marT="34290" marB="34290"/>
                </a:tc>
              </a:tr>
              <a:tr h="6858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Move Single Items Between</a:t>
                      </a:r>
                      <a:r>
                        <a:rPr lang="en-US" sz="1400" kern="1200" baseline="0" dirty="0" smtClean="0">
                          <a:solidFill>
                            <a:schemeClr val="tx1"/>
                          </a:solidFill>
                          <a:effectLst/>
                          <a:latin typeface="+mn-lt"/>
                          <a:ea typeface="+mn-ea"/>
                          <a:cs typeface="+mn-cs"/>
                        </a:rPr>
                        <a:t> two lists</a:t>
                      </a:r>
                      <a:endParaRPr lang="en-US" sz="1400" kern="1200" dirty="0" smtClean="0">
                        <a:solidFill>
                          <a:schemeClr val="tx1"/>
                        </a:solidFill>
                        <a:effectLst/>
                        <a:latin typeface="+mn-lt"/>
                        <a:ea typeface="+mn-ea"/>
                        <a:cs typeface="+mn-cs"/>
                      </a:endParaRPr>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endParaRPr lang="en-US" sz="1400" dirty="0"/>
                    </a:p>
                  </a:txBody>
                  <a:tcPr marT="34290" marB="34290"/>
                </a:tc>
              </a:tr>
              <a:tr h="6858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Move multiple items </a:t>
                      </a:r>
                      <a:r>
                        <a:rPr lang="en-US" sz="1400" kern="1200" baseline="0" dirty="0" smtClean="0">
                          <a:solidFill>
                            <a:schemeClr val="tx1"/>
                          </a:solidFill>
                          <a:effectLst/>
                          <a:latin typeface="+mn-lt"/>
                          <a:ea typeface="+mn-ea"/>
                          <a:cs typeface="+mn-cs"/>
                        </a:rPr>
                        <a:t>b</a:t>
                      </a:r>
                      <a:r>
                        <a:rPr lang="en-US" sz="1400" kern="1200" dirty="0" smtClean="0">
                          <a:solidFill>
                            <a:schemeClr val="tx1"/>
                          </a:solidFill>
                          <a:effectLst/>
                          <a:latin typeface="+mn-lt"/>
                          <a:ea typeface="+mn-ea"/>
                          <a:cs typeface="+mn-cs"/>
                        </a:rPr>
                        <a:t>etween</a:t>
                      </a:r>
                      <a:r>
                        <a:rPr lang="en-US" sz="1400" kern="1200" baseline="0" dirty="0" smtClean="0">
                          <a:solidFill>
                            <a:schemeClr val="tx1"/>
                          </a:solidFill>
                          <a:effectLst/>
                          <a:latin typeface="+mn-lt"/>
                          <a:ea typeface="+mn-ea"/>
                          <a:cs typeface="+mn-cs"/>
                        </a:rPr>
                        <a:t> two lists</a:t>
                      </a:r>
                      <a:endParaRPr lang="en-US" sz="1400" kern="1200" dirty="0" smtClean="0">
                        <a:solidFill>
                          <a:schemeClr val="tx1"/>
                        </a:solidFill>
                        <a:effectLst/>
                        <a:latin typeface="+mn-lt"/>
                        <a:ea typeface="+mn-ea"/>
                        <a:cs typeface="+mn-cs"/>
                      </a:endParaRPr>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endParaRPr lang="en-US" sz="1400" dirty="0"/>
                    </a:p>
                  </a:txBody>
                  <a:tcPr marT="34290" marB="34290"/>
                </a:tc>
              </a:tr>
              <a:tr h="4192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Move all</a:t>
                      </a:r>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endParaRPr lang="en-US" sz="1400" dirty="0"/>
                    </a:p>
                  </a:txBody>
                  <a:tcPr marT="34290" marB="34290"/>
                </a:tc>
              </a:tr>
              <a:tr h="65151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Restrict item</a:t>
                      </a:r>
                      <a:r>
                        <a:rPr lang="en-US" sz="1400" kern="1200" baseline="0" dirty="0" smtClean="0">
                          <a:solidFill>
                            <a:schemeClr val="tx1"/>
                          </a:solidFill>
                          <a:effectLst/>
                          <a:latin typeface="+mn-lt"/>
                          <a:ea typeface="+mn-ea"/>
                          <a:cs typeface="+mn-cs"/>
                        </a:rPr>
                        <a:t>*</a:t>
                      </a:r>
                      <a:br>
                        <a:rPr lang="en-US" sz="1400" kern="1200" baseline="0" dirty="0" smtClean="0">
                          <a:solidFill>
                            <a:schemeClr val="tx1"/>
                          </a:solidFill>
                          <a:effectLst/>
                          <a:latin typeface="+mn-lt"/>
                          <a:ea typeface="+mn-ea"/>
                          <a:cs typeface="+mn-cs"/>
                        </a:rPr>
                      </a:br>
                      <a:r>
                        <a:rPr lang="en-US" sz="800" kern="1200" baseline="0" dirty="0" smtClean="0">
                          <a:solidFill>
                            <a:schemeClr val="tx1"/>
                          </a:solidFill>
                          <a:effectLst/>
                          <a:latin typeface="+mn-lt"/>
                          <a:ea typeface="+mn-ea"/>
                          <a:cs typeface="+mn-cs"/>
                        </a:rPr>
                        <a:t>(poor usability – if you cant pick unpick it, it doesn’t belong in a </a:t>
                      </a:r>
                      <a:r>
                        <a:rPr lang="en-US" sz="800" kern="1200" baseline="0" dirty="0" err="1" smtClean="0">
                          <a:solidFill>
                            <a:schemeClr val="tx1"/>
                          </a:solidFill>
                          <a:effectLst/>
                          <a:latin typeface="+mn-lt"/>
                          <a:ea typeface="+mn-ea"/>
                          <a:cs typeface="+mn-cs"/>
                        </a:rPr>
                        <a:t>picklist</a:t>
                      </a:r>
                      <a:r>
                        <a:rPr lang="en-US" sz="800" kern="1200" baseline="0" dirty="0" smtClean="0">
                          <a:solidFill>
                            <a:schemeClr val="tx1"/>
                          </a:solidFill>
                          <a:effectLst/>
                          <a:latin typeface="+mn-lt"/>
                          <a:ea typeface="+mn-ea"/>
                          <a:cs typeface="+mn-cs"/>
                        </a:rPr>
                        <a:t>)</a:t>
                      </a:r>
                      <a:endParaRPr lang="en-US" sz="800" kern="1200" dirty="0" smtClean="0">
                        <a:solidFill>
                          <a:schemeClr val="tx1"/>
                        </a:solidFill>
                        <a:effectLst/>
                        <a:latin typeface="+mn-lt"/>
                        <a:ea typeface="+mn-ea"/>
                        <a:cs typeface="+mn-cs"/>
                      </a:endParaRPr>
                    </a:p>
                  </a:txBody>
                  <a:tcPr marT="34290" marB="34290"/>
                </a:tc>
                <a:tc>
                  <a:txBody>
                    <a:bodyPr/>
                    <a:lstStyle/>
                    <a:p>
                      <a:endParaRPr lang="en-US" sz="1400" dirty="0"/>
                    </a:p>
                  </a:txBody>
                  <a:tcPr marT="34290" marB="34290"/>
                </a:tc>
                <a:tc>
                  <a:txBody>
                    <a:bodyPr/>
                    <a:lstStyle/>
                    <a:p>
                      <a:endParaRPr lang="en-US" sz="1400" dirty="0"/>
                    </a:p>
                  </a:txBody>
                  <a:tcPr marT="34290" marB="34290"/>
                </a:tc>
                <a:tc>
                  <a:txBody>
                    <a:bodyPr/>
                    <a:lstStyle/>
                    <a:p>
                      <a:endParaRPr lang="en-US" sz="1400" dirty="0"/>
                    </a:p>
                  </a:txBody>
                  <a:tcPr marT="34290" marB="34290"/>
                </a:tc>
                <a:tc>
                  <a:txBody>
                    <a:bodyPr/>
                    <a:lstStyle/>
                    <a:p>
                      <a:endParaRPr lang="en-US" sz="1400" dirty="0"/>
                    </a:p>
                  </a:txBody>
                  <a:tcPr marT="34290" marB="34290"/>
                </a:tc>
              </a:tr>
              <a:tr h="293513">
                <a:tc>
                  <a:txBody>
                    <a:bodyPr/>
                    <a:lstStyle/>
                    <a:p>
                      <a:r>
                        <a:rPr lang="en-US" sz="1400" kern="1200" dirty="0" smtClean="0">
                          <a:solidFill>
                            <a:schemeClr val="tx1"/>
                          </a:solidFill>
                          <a:effectLst/>
                          <a:latin typeface="+mn-lt"/>
                          <a:ea typeface="+mn-ea"/>
                          <a:cs typeface="+mn-cs"/>
                        </a:rPr>
                        <a:t>Move Up Down</a:t>
                      </a:r>
                      <a:endParaRPr lang="en-US" sz="1400" dirty="0"/>
                    </a:p>
                  </a:txBody>
                  <a:tcPr marT="34290" marB="34290"/>
                </a:tc>
                <a:tc>
                  <a:txBody>
                    <a:bodyPr/>
                    <a:lstStyle/>
                    <a:p>
                      <a:endParaRPr lang="en-US" sz="1400" dirty="0"/>
                    </a:p>
                  </a:txBody>
                  <a:tcPr marT="34290" marB="34290"/>
                </a:tc>
                <a:tc>
                  <a:txBody>
                    <a:bodyPr/>
                    <a:lstStyle/>
                    <a:p>
                      <a:endParaRPr lang="en-US" sz="1400" dirty="0"/>
                    </a:p>
                  </a:txBody>
                  <a:tcPr marT="34290" marB="34290"/>
                </a:tc>
                <a:tc>
                  <a:txBody>
                    <a:bodyPr/>
                    <a:lstStyle/>
                    <a:p>
                      <a:r>
                        <a:rPr lang="en-US" sz="1400" dirty="0" smtClean="0"/>
                        <a:t>X</a:t>
                      </a:r>
                      <a:endParaRPr lang="en-US" sz="1400" dirty="0"/>
                    </a:p>
                  </a:txBody>
                  <a:tcPr marT="34290" marB="34290"/>
                </a:tc>
                <a:tc>
                  <a:txBody>
                    <a:bodyPr/>
                    <a:lstStyle/>
                    <a:p>
                      <a:endParaRPr lang="en-US" sz="1400" dirty="0"/>
                    </a:p>
                  </a:txBody>
                  <a:tcPr marT="34290" marB="34290"/>
                </a:tc>
              </a:tr>
              <a:tr h="50661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List Items/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Option Menu</a:t>
                      </a:r>
                    </a:p>
                  </a:txBody>
                  <a:tcPr marT="34290" marB="34290"/>
                </a:tc>
                <a:tc>
                  <a:txBody>
                    <a:bodyPr/>
                    <a:lstStyle/>
                    <a:p>
                      <a:r>
                        <a:rPr lang="en-US" sz="1400" dirty="0" smtClean="0"/>
                        <a:t>option</a:t>
                      </a:r>
                      <a:endParaRPr lang="en-US" sz="1400" dirty="0"/>
                    </a:p>
                  </a:txBody>
                  <a:tcPr marT="34290" marB="34290"/>
                </a:tc>
                <a:tc>
                  <a:txBody>
                    <a:bodyPr/>
                    <a:lstStyle/>
                    <a:p>
                      <a:r>
                        <a:rPr lang="en-US" sz="1400" dirty="0" smtClean="0"/>
                        <a:t>option</a:t>
                      </a:r>
                      <a:endParaRPr lang="en-US" sz="1400" dirty="0"/>
                    </a:p>
                  </a:txBody>
                  <a:tcPr marT="34290" marB="34290"/>
                </a:tc>
                <a:tc>
                  <a:txBody>
                    <a:bodyPr/>
                    <a:lstStyle/>
                    <a:p>
                      <a:r>
                        <a:rPr lang="en-US" sz="1400" dirty="0" smtClean="0"/>
                        <a:t>li</a:t>
                      </a:r>
                      <a:endParaRPr lang="en-US" sz="1400" dirty="0"/>
                    </a:p>
                  </a:txBody>
                  <a:tcPr marT="34290" marB="34290"/>
                </a:tc>
                <a:tc>
                  <a:txBody>
                    <a:bodyPr/>
                    <a:lstStyle/>
                    <a:p>
                      <a:endParaRPr lang="en-US" sz="1400" dirty="0"/>
                    </a:p>
                  </a:txBody>
                  <a:tcPr marT="34290" marB="34290"/>
                </a:tc>
              </a:tr>
              <a:tr h="293513">
                <a:tc>
                  <a:txBody>
                    <a:bodyPr/>
                    <a:lstStyle/>
                    <a:p>
                      <a:r>
                        <a:rPr lang="en-US" sz="1400" dirty="0" smtClean="0"/>
                        <a:t>Drag</a:t>
                      </a:r>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endParaRPr lang="en-US" sz="1400" dirty="0"/>
                    </a:p>
                  </a:txBody>
                  <a:tcPr marT="34290" marB="34290"/>
                </a:tc>
              </a:tr>
              <a:tr h="293513">
                <a:tc>
                  <a:txBody>
                    <a:bodyPr/>
                    <a:lstStyle/>
                    <a:p>
                      <a:r>
                        <a:rPr lang="en-US" sz="1400" dirty="0" smtClean="0"/>
                        <a:t>Notes</a:t>
                      </a:r>
                      <a:endParaRPr lang="en-US" sz="1400" dirty="0"/>
                    </a:p>
                  </a:txBody>
                  <a:tcPr marT="34290" marB="34290"/>
                </a:tc>
                <a:tc>
                  <a:txBody>
                    <a:bodyPr/>
                    <a:lstStyle/>
                    <a:p>
                      <a:r>
                        <a:rPr lang="en-US" sz="1400" dirty="0" smtClean="0"/>
                        <a:t>Could be extended</a:t>
                      </a:r>
                      <a:endParaRPr lang="en-US" sz="1400" dirty="0"/>
                    </a:p>
                  </a:txBody>
                  <a:tcPr marT="34290" marB="34290"/>
                </a:tc>
                <a:tc>
                  <a:txBody>
                    <a:bodyPr/>
                    <a:lstStyle/>
                    <a:p>
                      <a:r>
                        <a:rPr lang="en-US" sz="1400" dirty="0" smtClean="0"/>
                        <a:t>Could be extended</a:t>
                      </a:r>
                      <a:endParaRPr lang="en-US" sz="1400" dirty="0"/>
                    </a:p>
                  </a:txBody>
                  <a:tcPr marT="34290" marB="34290"/>
                </a:tc>
                <a:tc>
                  <a:txBody>
                    <a:bodyPr/>
                    <a:lstStyle/>
                    <a:p>
                      <a:r>
                        <a:rPr lang="en-US" sz="1400" dirty="0" smtClean="0"/>
                        <a:t>I built this.</a:t>
                      </a:r>
                      <a:endParaRPr lang="en-US" sz="1400" dirty="0"/>
                    </a:p>
                  </a:txBody>
                  <a:tcPr marT="34290" marB="34290"/>
                </a:tc>
                <a:tc>
                  <a:txBody>
                    <a:bodyPr/>
                    <a:lstStyle/>
                    <a:p>
                      <a:endParaRPr lang="en-US" sz="1400" dirty="0"/>
                    </a:p>
                  </a:txBody>
                  <a:tcPr marT="34290" marB="34290"/>
                </a:tc>
              </a:tr>
            </a:tbl>
          </a:graphicData>
        </a:graphic>
      </p:graphicFrame>
    </p:spTree>
    <p:extLst>
      <p:ext uri="{BB962C8B-B14F-4D97-AF65-F5344CB8AC3E}">
        <p14:creationId xmlns:p14="http://schemas.microsoft.com/office/powerpoint/2010/main" val="91330260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Pick List Example from Web</a:t>
            </a:r>
            <a:endParaRPr lang="en-US" dirty="0"/>
          </a:p>
        </p:txBody>
      </p:sp>
      <p:pic>
        <p:nvPicPr>
          <p:cNvPr id="102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t="7996" r="64988" b="50595"/>
          <a:stretch/>
        </p:blipFill>
        <p:spPr bwMode="auto">
          <a:xfrm>
            <a:off x="1981200" y="1200150"/>
            <a:ext cx="5410200" cy="351134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0249887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Pick List Reference</a:t>
            </a:r>
            <a:endParaRPr lang="en-US" dirty="0"/>
          </a:p>
        </p:txBody>
      </p:sp>
      <p:sp>
        <p:nvSpPr>
          <p:cNvPr id="3" name="Content Placeholder 2"/>
          <p:cNvSpPr>
            <a:spLocks noGrp="1"/>
          </p:cNvSpPr>
          <p:nvPr>
            <p:ph idx="1"/>
          </p:nvPr>
        </p:nvSpPr>
        <p:spPr>
          <a:xfrm>
            <a:off x="457200" y="1352550"/>
            <a:ext cx="8229600" cy="3390900"/>
          </a:xfrm>
        </p:spPr>
        <p:txBody>
          <a:bodyPr>
            <a:normAutofit/>
          </a:bodyPr>
          <a:lstStyle/>
          <a:p>
            <a:pPr marL="457200" indent="-457200">
              <a:buFont typeface="+mj-lt"/>
              <a:buAutoNum type="arabicPeriod"/>
            </a:pPr>
            <a:r>
              <a:rPr lang="en-US" sz="2000" b="1" dirty="0" smtClean="0"/>
              <a:t>Basic  sample from  </a:t>
            </a:r>
            <a:r>
              <a:rPr lang="en-US" sz="2000" dirty="0" smtClean="0">
                <a:hlinkClick r:id="rId2"/>
              </a:rPr>
              <a:t>https</a:t>
            </a:r>
            <a:r>
              <a:rPr lang="en-US" sz="2000" dirty="0">
                <a:hlinkClick r:id="rId2"/>
              </a:rPr>
              <a:t>://code.google.com/p/jquery-ui-picklist/wiki/Demos</a:t>
            </a:r>
            <a:endParaRPr lang="en-US" sz="2000" b="1" dirty="0" smtClean="0"/>
          </a:p>
          <a:p>
            <a:pPr marL="457200" indent="-457200">
              <a:buFont typeface="+mj-lt"/>
              <a:buAutoNum type="arabicPeriod"/>
            </a:pPr>
            <a:r>
              <a:rPr lang="en-US" sz="2000" b="1" dirty="0" smtClean="0"/>
              <a:t> jQuery </a:t>
            </a:r>
            <a:r>
              <a:rPr lang="en-US" sz="2000" b="1" dirty="0"/>
              <a:t>UI </a:t>
            </a:r>
            <a:r>
              <a:rPr lang="en-US" sz="2000" b="1" dirty="0" err="1" smtClean="0"/>
              <a:t>Multiselect</a:t>
            </a:r>
            <a:r>
              <a:rPr lang="en-US" sz="2000" b="1" dirty="0"/>
              <a:t> </a:t>
            </a:r>
            <a:r>
              <a:rPr lang="en-US" sz="2000" b="1" dirty="0" smtClean="0"/>
              <a:t>- </a:t>
            </a:r>
            <a:r>
              <a:rPr lang="en-US" sz="2000" dirty="0" smtClean="0">
                <a:hlinkClick r:id="rId3"/>
              </a:rPr>
              <a:t>http</a:t>
            </a:r>
            <a:r>
              <a:rPr lang="en-US" sz="2000" dirty="0">
                <a:hlinkClick r:id="rId3"/>
              </a:rPr>
              <a:t>://quasipartikel.at/multiselect_next</a:t>
            </a:r>
            <a:r>
              <a:rPr lang="en-US" sz="2000" dirty="0" smtClean="0">
                <a:hlinkClick r:id="rId3"/>
              </a:rPr>
              <a:t>/</a:t>
            </a:r>
            <a:r>
              <a:rPr lang="en-US" sz="2000" dirty="0" smtClean="0"/>
              <a:t/>
            </a:r>
            <a:br>
              <a:rPr lang="en-US" sz="2000" dirty="0" smtClean="0"/>
            </a:br>
            <a:endParaRPr lang="en-US" sz="2000" dirty="0" smtClean="0"/>
          </a:p>
          <a:p>
            <a:pPr marL="457200" indent="-457200">
              <a:buFont typeface="+mj-lt"/>
              <a:buAutoNum type="arabicPeriod"/>
            </a:pPr>
            <a:r>
              <a:rPr lang="en-US" sz="2000" b="1" dirty="0" smtClean="0"/>
              <a:t>Build a </a:t>
            </a:r>
            <a:r>
              <a:rPr lang="en-US" sz="2000" b="1" dirty="0" err="1" smtClean="0"/>
              <a:t>hybred</a:t>
            </a:r>
            <a:r>
              <a:rPr lang="en-US" sz="2000" b="1" dirty="0" smtClean="0"/>
              <a:t> solution from these two demos… </a:t>
            </a:r>
            <a:r>
              <a:rPr lang="en-US" sz="2000" dirty="0" smtClean="0">
                <a:hlinkClick r:id="rId4"/>
              </a:rPr>
              <a:t>http</a:t>
            </a:r>
            <a:r>
              <a:rPr lang="en-US" sz="2000" dirty="0">
                <a:hlinkClick r:id="rId4"/>
              </a:rPr>
              <a:t>://jquerywall.com/multi-transfer-jquery-ui-selectable/</a:t>
            </a:r>
            <a:endParaRPr lang="en-US" sz="2000" dirty="0"/>
          </a:p>
        </p:txBody>
      </p:sp>
    </p:spTree>
    <p:extLst>
      <p:ext uri="{BB962C8B-B14F-4D97-AF65-F5344CB8AC3E}">
        <p14:creationId xmlns:p14="http://schemas.microsoft.com/office/powerpoint/2010/main" val="127867154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pPr lvl="0"/>
            <a:r>
              <a:rPr lang="en-US" sz="3200" kern="1200" dirty="0" smtClean="0">
                <a:solidFill>
                  <a:schemeClr val="bg1"/>
                </a:solidFill>
                <a:effectLst/>
                <a:latin typeface="+mj-lt"/>
                <a:ea typeface="+mj-ea"/>
                <a:cs typeface="+mj-cs"/>
              </a:rPr>
              <a:t>Pick List </a:t>
            </a:r>
            <a:r>
              <a:rPr lang="en-US" sz="3200" kern="1200" dirty="0" smtClean="0">
                <a:solidFill>
                  <a:schemeClr val="bg1"/>
                </a:solidFill>
                <a:effectLst/>
                <a:latin typeface="+mj-lt"/>
                <a:ea typeface="+mj-ea"/>
                <a:cs typeface="+mj-cs"/>
              </a:rPr>
              <a:t>2 - (Manage Favorites)</a:t>
            </a:r>
            <a:endParaRPr lang="en-US" sz="3200" dirty="0">
              <a:solidFill>
                <a:schemeClr val="bg1"/>
              </a:solidFill>
            </a:endParaRPr>
          </a:p>
        </p:txBody>
      </p:sp>
      <p:sp>
        <p:nvSpPr>
          <p:cNvPr id="5" name="Content Placeholder 4"/>
          <p:cNvSpPr>
            <a:spLocks noGrp="1"/>
          </p:cNvSpPr>
          <p:nvPr>
            <p:ph type="subTitle" idx="1"/>
          </p:nvPr>
        </p:nvSpPr>
        <p:spPr/>
        <p:txBody>
          <a:bodyPr>
            <a:normAutofit/>
          </a:bodyPr>
          <a:lstStyle/>
          <a:p>
            <a:pPr marL="0" indent="0">
              <a:buNone/>
            </a:pPr>
            <a:r>
              <a:rPr lang="en-US" sz="2800" b="1" dirty="0" smtClean="0">
                <a:latin typeface="+mn-lt"/>
              </a:rPr>
              <a:t> </a:t>
            </a:r>
            <a:endParaRPr lang="en-US" sz="2800" dirty="0">
              <a:latin typeface="+mn-lt"/>
            </a:endParaRPr>
          </a:p>
          <a:p>
            <a:endParaRPr lang="en-US" sz="1600" dirty="0"/>
          </a:p>
        </p:txBody>
      </p:sp>
    </p:spTree>
    <p:extLst>
      <p:ext uri="{BB962C8B-B14F-4D97-AF65-F5344CB8AC3E}">
        <p14:creationId xmlns:p14="http://schemas.microsoft.com/office/powerpoint/2010/main" val="158731340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lvl="0"/>
            <a:r>
              <a:rPr lang="en-US" sz="3200" kern="1200" dirty="0" smtClean="0">
                <a:solidFill>
                  <a:schemeClr val="bg1"/>
                </a:solidFill>
                <a:effectLst/>
                <a:latin typeface="+mj-lt"/>
                <a:ea typeface="+mj-ea"/>
                <a:cs typeface="+mj-cs"/>
              </a:rPr>
              <a:t>Pick List </a:t>
            </a:r>
            <a:r>
              <a:rPr lang="en-US" sz="3200" kern="1200" dirty="0" smtClean="0">
                <a:solidFill>
                  <a:schemeClr val="bg1"/>
                </a:solidFill>
                <a:effectLst/>
                <a:latin typeface="+mj-lt"/>
                <a:ea typeface="+mj-ea"/>
                <a:cs typeface="+mj-cs"/>
              </a:rPr>
              <a:t>2 - (Manage Favorites)</a:t>
            </a:r>
            <a:endParaRPr lang="en-US" sz="3200" dirty="0">
              <a:solidFill>
                <a:schemeClr val="bg1"/>
              </a:solidFill>
            </a:endParaRPr>
          </a:p>
        </p:txBody>
      </p:sp>
      <p:sp>
        <p:nvSpPr>
          <p:cNvPr id="5" name="Content Placeholder 4"/>
          <p:cNvSpPr>
            <a:spLocks noGrp="1"/>
          </p:cNvSpPr>
          <p:nvPr>
            <p:ph idx="1"/>
          </p:nvPr>
        </p:nvSpPr>
        <p:spPr/>
        <p:txBody>
          <a:bodyPr>
            <a:normAutofit/>
          </a:bodyPr>
          <a:lstStyle/>
          <a:p>
            <a:pPr marL="0" indent="0">
              <a:buNone/>
            </a:pPr>
            <a:r>
              <a:rPr lang="en-US" sz="2800" b="1" dirty="0" smtClean="0">
                <a:latin typeface="+mn-lt"/>
              </a:rPr>
              <a:t> </a:t>
            </a:r>
            <a:endParaRPr lang="en-US" sz="2800" dirty="0">
              <a:latin typeface="+mn-lt"/>
            </a:endParaRPr>
          </a:p>
          <a:p>
            <a:endParaRPr lang="en-US" sz="1600" dirty="0"/>
          </a:p>
        </p:txBody>
      </p:sp>
      <p:pic>
        <p:nvPicPr>
          <p:cNvPr id="1027"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l="27333" t="27698" r="25734" b="15033"/>
          <a:stretch/>
        </p:blipFill>
        <p:spPr bwMode="auto">
          <a:xfrm>
            <a:off x="1676400" y="1047750"/>
            <a:ext cx="5867400" cy="391544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1984697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lvl="0"/>
            <a:r>
              <a:rPr lang="en-US" sz="3200" kern="1200" dirty="0" smtClean="0">
                <a:solidFill>
                  <a:schemeClr val="bg1"/>
                </a:solidFill>
                <a:effectLst/>
                <a:latin typeface="+mj-lt"/>
                <a:ea typeface="+mj-ea"/>
                <a:cs typeface="+mj-cs"/>
              </a:rPr>
              <a:t>Pick List </a:t>
            </a:r>
            <a:r>
              <a:rPr lang="en-US" sz="3200" kern="1200" dirty="0" smtClean="0">
                <a:solidFill>
                  <a:schemeClr val="bg1"/>
                </a:solidFill>
                <a:effectLst/>
                <a:latin typeface="+mj-lt"/>
                <a:ea typeface="+mj-ea"/>
                <a:cs typeface="+mj-cs"/>
              </a:rPr>
              <a:t>2 - Purpose (Manage Favorites)</a:t>
            </a:r>
            <a:endParaRPr lang="en-US" sz="3200" dirty="0">
              <a:solidFill>
                <a:schemeClr val="bg1"/>
              </a:solidFill>
            </a:endParaRPr>
          </a:p>
        </p:txBody>
      </p:sp>
      <p:sp>
        <p:nvSpPr>
          <p:cNvPr id="5" name="Content Placeholder 4"/>
          <p:cNvSpPr>
            <a:spLocks noGrp="1"/>
          </p:cNvSpPr>
          <p:nvPr>
            <p:ph idx="1"/>
          </p:nvPr>
        </p:nvSpPr>
        <p:spPr>
          <a:xfrm>
            <a:off x="457200" y="1123950"/>
            <a:ext cx="8229600" cy="3619500"/>
          </a:xfrm>
        </p:spPr>
        <p:txBody>
          <a:bodyPr>
            <a:normAutofit lnSpcReduction="10000"/>
          </a:bodyPr>
          <a:lstStyle/>
          <a:p>
            <a:pPr marL="0" indent="0">
              <a:buNone/>
            </a:pPr>
            <a:r>
              <a:rPr lang="en-US" sz="2800" b="1" dirty="0">
                <a:latin typeface="+mn-lt"/>
              </a:rPr>
              <a:t>Modified </a:t>
            </a:r>
            <a:r>
              <a:rPr lang="en-US" sz="2800" b="1" dirty="0" err="1">
                <a:latin typeface="+mn-lt"/>
              </a:rPr>
              <a:t>Picklist</a:t>
            </a:r>
            <a:r>
              <a:rPr lang="en-US" sz="2800" b="1" dirty="0">
                <a:latin typeface="+mn-lt"/>
              </a:rPr>
              <a:t> </a:t>
            </a:r>
            <a:r>
              <a:rPr lang="en-US" sz="2800" b="1" dirty="0">
                <a:latin typeface="+mn-lt"/>
              </a:rPr>
              <a:t> </a:t>
            </a:r>
            <a:r>
              <a:rPr lang="en-US" sz="2800" b="1" dirty="0" smtClean="0">
                <a:latin typeface="+mn-lt"/>
              </a:rPr>
              <a:t>(</a:t>
            </a:r>
            <a:r>
              <a:rPr lang="en-US" sz="2800" b="1" dirty="0">
                <a:latin typeface="+mn-lt"/>
              </a:rPr>
              <a:t>add/remove items from list and select to display data – current example is Manage Favorites)</a:t>
            </a:r>
            <a:endParaRPr lang="en-US" sz="2800" dirty="0">
              <a:latin typeface="+mn-lt"/>
            </a:endParaRPr>
          </a:p>
          <a:p>
            <a:pPr marL="0" indent="0">
              <a:buNone/>
            </a:pPr>
            <a:r>
              <a:rPr lang="en-US" sz="2800" dirty="0">
                <a:latin typeface="+mn-lt"/>
              </a:rPr>
              <a:t>Purpose:         </a:t>
            </a:r>
            <a:endParaRPr lang="en-US" sz="2800" dirty="0" smtClean="0">
              <a:latin typeface="+mn-lt"/>
            </a:endParaRPr>
          </a:p>
          <a:p>
            <a:r>
              <a:rPr lang="en-US" sz="2800" dirty="0" smtClean="0">
                <a:latin typeface="+mn-lt"/>
              </a:rPr>
              <a:t>To </a:t>
            </a:r>
            <a:r>
              <a:rPr lang="en-US" sz="2800" dirty="0">
                <a:latin typeface="+mn-lt"/>
              </a:rPr>
              <a:t>allow user to find data and add it to a </a:t>
            </a:r>
            <a:r>
              <a:rPr lang="en-US" sz="2800" dirty="0" smtClean="0">
                <a:latin typeface="+mn-lt"/>
              </a:rPr>
              <a:t>list.</a:t>
            </a:r>
            <a:endParaRPr lang="en-US" sz="2800" dirty="0">
              <a:latin typeface="+mn-lt"/>
            </a:endParaRPr>
          </a:p>
          <a:p>
            <a:r>
              <a:rPr lang="en-US" sz="2800" dirty="0" smtClean="0">
                <a:latin typeface="+mn-lt"/>
              </a:rPr>
              <a:t>To </a:t>
            </a:r>
            <a:r>
              <a:rPr lang="en-US" sz="2800" dirty="0">
                <a:latin typeface="+mn-lt"/>
              </a:rPr>
              <a:t>allow user to select a list item to display full data results.  </a:t>
            </a:r>
          </a:p>
          <a:p>
            <a:r>
              <a:rPr lang="en-US" sz="2800" dirty="0" smtClean="0">
                <a:latin typeface="+mn-lt"/>
              </a:rPr>
              <a:t>To </a:t>
            </a:r>
            <a:r>
              <a:rPr lang="en-US" sz="2800" dirty="0">
                <a:latin typeface="+mn-lt"/>
              </a:rPr>
              <a:t>allow user to remove item from list.</a:t>
            </a:r>
          </a:p>
          <a:p>
            <a:endParaRPr lang="en-US" sz="1600" dirty="0"/>
          </a:p>
        </p:txBody>
      </p:sp>
    </p:spTree>
    <p:extLst>
      <p:ext uri="{BB962C8B-B14F-4D97-AF65-F5344CB8AC3E}">
        <p14:creationId xmlns:p14="http://schemas.microsoft.com/office/powerpoint/2010/main" val="230949636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lvl="0"/>
            <a:r>
              <a:rPr lang="en-US" sz="3200" kern="1200" dirty="0" smtClean="0">
                <a:solidFill>
                  <a:schemeClr val="bg1"/>
                </a:solidFill>
                <a:effectLst/>
                <a:latin typeface="+mj-lt"/>
                <a:ea typeface="+mj-ea"/>
                <a:cs typeface="+mj-cs"/>
              </a:rPr>
              <a:t>Pick List Requirements </a:t>
            </a:r>
            <a:r>
              <a:rPr lang="en-US" sz="3200" kern="1200" dirty="0" smtClean="0">
                <a:solidFill>
                  <a:schemeClr val="bg1"/>
                </a:solidFill>
                <a:effectLst/>
                <a:latin typeface="+mj-lt"/>
                <a:ea typeface="+mj-ea"/>
                <a:cs typeface="+mj-cs"/>
              </a:rPr>
              <a:t>2 (Manage Favorites)</a:t>
            </a:r>
            <a:endParaRPr lang="en-US" sz="3200" dirty="0">
              <a:solidFill>
                <a:schemeClr val="bg1"/>
              </a:solidFill>
            </a:endParaRPr>
          </a:p>
        </p:txBody>
      </p:sp>
      <p:sp>
        <p:nvSpPr>
          <p:cNvPr id="5" name="Content Placeholder 4"/>
          <p:cNvSpPr>
            <a:spLocks noGrp="1"/>
          </p:cNvSpPr>
          <p:nvPr>
            <p:ph idx="1"/>
          </p:nvPr>
        </p:nvSpPr>
        <p:spPr>
          <a:xfrm>
            <a:off x="457200" y="1047750"/>
            <a:ext cx="8229600" cy="3695700"/>
          </a:xfrm>
        </p:spPr>
        <p:txBody>
          <a:bodyPr>
            <a:normAutofit/>
          </a:bodyPr>
          <a:lstStyle/>
          <a:p>
            <a:pPr marL="0" lvl="0" indent="0">
              <a:buNone/>
            </a:pPr>
            <a:r>
              <a:rPr lang="en-US" sz="2800" dirty="0"/>
              <a:t>Search Area (see Manage Favorites in VA-OLRS)</a:t>
            </a:r>
          </a:p>
          <a:p>
            <a:r>
              <a:rPr lang="en-US" sz="2400" dirty="0"/>
              <a:t>Left panel with “Search” function </a:t>
            </a:r>
          </a:p>
          <a:p>
            <a:r>
              <a:rPr lang="en-US" sz="2400" dirty="0"/>
              <a:t>Area to display search results</a:t>
            </a:r>
          </a:p>
          <a:p>
            <a:r>
              <a:rPr lang="en-US" sz="2400" dirty="0"/>
              <a:t>Button to add record to list (right panel</a:t>
            </a:r>
            <a:r>
              <a:rPr lang="en-US" sz="2400" dirty="0" smtClean="0"/>
              <a:t>)</a:t>
            </a:r>
            <a:r>
              <a:rPr lang="en-US" sz="1800" dirty="0" smtClean="0"/>
              <a:t/>
            </a:r>
            <a:br>
              <a:rPr lang="en-US" sz="1800" dirty="0" smtClean="0"/>
            </a:br>
            <a:endParaRPr lang="en-US" sz="1800" dirty="0"/>
          </a:p>
        </p:txBody>
      </p:sp>
    </p:spTree>
    <p:extLst>
      <p:ext uri="{BB962C8B-B14F-4D97-AF65-F5344CB8AC3E}">
        <p14:creationId xmlns:p14="http://schemas.microsoft.com/office/powerpoint/2010/main" val="248078560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sz="4400" kern="1200" dirty="0" smtClean="0">
                <a:solidFill>
                  <a:schemeClr val="bg1"/>
                </a:solidFill>
                <a:effectLst/>
                <a:latin typeface="+mj-lt"/>
                <a:ea typeface="+mj-ea"/>
                <a:cs typeface="+mj-cs"/>
              </a:rPr>
              <a:t>Pick </a:t>
            </a:r>
            <a:r>
              <a:rPr lang="en-US" sz="4400" kern="1200" dirty="0" smtClean="0">
                <a:solidFill>
                  <a:schemeClr val="bg1"/>
                </a:solidFill>
                <a:effectLst/>
                <a:latin typeface="+mj-lt"/>
                <a:ea typeface="+mj-ea"/>
                <a:cs typeface="+mj-cs"/>
              </a:rPr>
              <a:t>List (Manage Favorites)</a:t>
            </a:r>
            <a:endParaRPr lang="en-US" dirty="0">
              <a:solidFill>
                <a:schemeClr val="bg1"/>
              </a:solidFill>
            </a:endParaRPr>
          </a:p>
        </p:txBody>
      </p:sp>
      <p:sp>
        <p:nvSpPr>
          <p:cNvPr id="5" name="Content Placeholder 4"/>
          <p:cNvSpPr>
            <a:spLocks noGrp="1"/>
          </p:cNvSpPr>
          <p:nvPr>
            <p:ph idx="1"/>
          </p:nvPr>
        </p:nvSpPr>
        <p:spPr>
          <a:xfrm>
            <a:off x="457200" y="1123950"/>
            <a:ext cx="8229600" cy="3619500"/>
          </a:xfrm>
        </p:spPr>
        <p:txBody>
          <a:bodyPr/>
          <a:lstStyle/>
          <a:p>
            <a:pPr marL="0" lvl="0" indent="0">
              <a:buNone/>
            </a:pPr>
            <a:r>
              <a:rPr lang="en-US" sz="2400" dirty="0" smtClean="0"/>
              <a:t>List Area</a:t>
            </a:r>
            <a:endParaRPr lang="en-US" sz="2400" dirty="0"/>
          </a:p>
          <a:p>
            <a:pPr marL="400050"/>
            <a:r>
              <a:rPr lang="en-US" sz="2200" dirty="0"/>
              <a:t>Right panel with list box</a:t>
            </a:r>
          </a:p>
          <a:p>
            <a:pPr marL="400050"/>
            <a:r>
              <a:rPr lang="en-US" sz="2200" dirty="0"/>
              <a:t>Ability to select item in list</a:t>
            </a:r>
          </a:p>
          <a:p>
            <a:pPr marL="400050"/>
            <a:r>
              <a:rPr lang="en-US" sz="2200" dirty="0"/>
              <a:t>Area to display full data results from selected item</a:t>
            </a:r>
          </a:p>
          <a:p>
            <a:pPr marL="400050"/>
            <a:r>
              <a:rPr lang="en-US" sz="2200" dirty="0"/>
              <a:t>Remove button to remove item from list</a:t>
            </a:r>
          </a:p>
          <a:p>
            <a:pPr marL="400050"/>
            <a:r>
              <a:rPr lang="en-US" sz="2200" dirty="0"/>
              <a:t>May need “edit” functionality to make changes to item</a:t>
            </a:r>
          </a:p>
          <a:p>
            <a:pPr marL="0" indent="0">
              <a:buNone/>
            </a:pPr>
            <a:endParaRPr lang="en-US" dirty="0"/>
          </a:p>
        </p:txBody>
      </p:sp>
    </p:spTree>
    <p:extLst>
      <p:ext uri="{BB962C8B-B14F-4D97-AF65-F5344CB8AC3E}">
        <p14:creationId xmlns:p14="http://schemas.microsoft.com/office/powerpoint/2010/main" val="319609357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solidFill>
                  <a:schemeClr val="bg1"/>
                </a:solidFill>
              </a:rPr>
              <a:t>1. Dashboard (container)</a:t>
            </a:r>
            <a:endParaRPr lang="en-US" dirty="0">
              <a:solidFill>
                <a:schemeClr val="bg1"/>
              </a:solidFill>
            </a:endParaRPr>
          </a:p>
        </p:txBody>
      </p:sp>
      <p:sp>
        <p:nvSpPr>
          <p:cNvPr id="3" name="Content Placeholder 2"/>
          <p:cNvSpPr>
            <a:spLocks noGrp="1"/>
          </p:cNvSpPr>
          <p:nvPr>
            <p:ph type="subTitle" idx="1"/>
          </p:nvPr>
        </p:nvSpPr>
        <p:spPr/>
        <p:txBody>
          <a:bodyPr>
            <a:normAutofit/>
          </a:bodyPr>
          <a:lstStyle/>
          <a:p>
            <a:pPr lvl="0"/>
            <a:r>
              <a:rPr lang="en-US" sz="2400" dirty="0" smtClean="0"/>
              <a:t>Purpose:  display manage and contain “dashboard widgets”</a:t>
            </a:r>
          </a:p>
        </p:txBody>
      </p:sp>
    </p:spTree>
    <p:extLst>
      <p:ext uri="{BB962C8B-B14F-4D97-AF65-F5344CB8AC3E}">
        <p14:creationId xmlns:p14="http://schemas.microsoft.com/office/powerpoint/2010/main" val="179254358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dirty="0" smtClean="0"/>
              <a:t>Pick </a:t>
            </a:r>
            <a:r>
              <a:rPr lang="en-US" sz="2400" dirty="0" smtClean="0"/>
              <a:t>List </a:t>
            </a:r>
            <a:r>
              <a:rPr lang="en-US" sz="2400" kern="1200" dirty="0" smtClean="0">
                <a:solidFill>
                  <a:schemeClr val="bg1">
                    <a:lumMod val="95000"/>
                  </a:schemeClr>
                </a:solidFill>
                <a:effectLst/>
              </a:rPr>
              <a:t>(Manage favorites)</a:t>
            </a:r>
            <a:r>
              <a:rPr lang="en-US" sz="2400" dirty="0" smtClean="0"/>
              <a:t> Proposed</a:t>
            </a:r>
            <a:r>
              <a:rPr lang="en-US" sz="2400" baseline="0" dirty="0" smtClean="0"/>
              <a:t>  Solution</a:t>
            </a:r>
            <a:endParaRPr lang="en-US" sz="2400" dirty="0"/>
          </a:p>
        </p:txBody>
      </p:sp>
      <p:sp>
        <p:nvSpPr>
          <p:cNvPr id="3" name="Content Placeholder 2"/>
          <p:cNvSpPr>
            <a:spLocks noGrp="1"/>
          </p:cNvSpPr>
          <p:nvPr>
            <p:ph idx="1"/>
          </p:nvPr>
        </p:nvSpPr>
        <p:spPr/>
        <p:txBody>
          <a:bodyPr>
            <a:normAutofit/>
          </a:bodyPr>
          <a:lstStyle/>
          <a:p>
            <a:pPr marL="0" indent="0">
              <a:buNone/>
            </a:pPr>
            <a:r>
              <a:rPr lang="en-US" sz="2000" dirty="0" smtClean="0"/>
              <a:t>Development Considerations</a:t>
            </a:r>
            <a:r>
              <a:rPr lang="en-US" sz="2000" dirty="0" smtClean="0"/>
              <a:t>:</a:t>
            </a:r>
          </a:p>
          <a:p>
            <a:pPr marL="0" indent="0">
              <a:buNone/>
            </a:pPr>
            <a:r>
              <a:rPr lang="en-US" sz="2000" dirty="0" smtClean="0"/>
              <a:t>Chunk this into feature sets </a:t>
            </a:r>
          </a:p>
          <a:p>
            <a:pPr marL="514350" indent="-514350">
              <a:buFont typeface="+mj-lt"/>
              <a:buAutoNum type="arabicPeriod"/>
            </a:pPr>
            <a:r>
              <a:rPr lang="en-US" sz="2000" dirty="0" smtClean="0"/>
              <a:t>Start with previous pick list, then add filter and edit features.</a:t>
            </a:r>
          </a:p>
          <a:p>
            <a:pPr marL="514350" indent="-514350">
              <a:buFont typeface="+mj-lt"/>
              <a:buAutoNum type="arabicPeriod"/>
            </a:pPr>
            <a:r>
              <a:rPr lang="en-US" sz="2000" dirty="0" smtClean="0"/>
              <a:t>Pick </a:t>
            </a:r>
            <a:r>
              <a:rPr lang="en-US" sz="2000" dirty="0" smtClean="0"/>
              <a:t>list fires 2 queries, right side is populated via separate query, and left side starts empty and populated via explicit query. </a:t>
            </a:r>
          </a:p>
          <a:p>
            <a:pPr marL="514350" indent="-514350">
              <a:buFont typeface="+mj-lt"/>
              <a:buAutoNum type="arabicPeriod"/>
            </a:pPr>
            <a:r>
              <a:rPr lang="en-US" sz="2000" dirty="0" smtClean="0"/>
              <a:t>It might look better if it uses a default pagination that populates it with the results of the last query. </a:t>
            </a:r>
          </a:p>
          <a:p>
            <a:pPr marL="514350" indent="-514350">
              <a:buFont typeface="+mj-lt"/>
              <a:buAutoNum type="arabicPeriod"/>
            </a:pPr>
            <a:r>
              <a:rPr lang="en-US" sz="2000" dirty="0" smtClean="0"/>
              <a:t>Unless it brings back all the data in the first query, a third query needs to fire when (if) a user wants to see details or edit a favorite. </a:t>
            </a:r>
            <a:br>
              <a:rPr lang="en-US" sz="2000" dirty="0" smtClean="0"/>
            </a:br>
            <a:r>
              <a:rPr lang="en-US" sz="2000" dirty="0" smtClean="0"/>
              <a:t>This occurs in a third panel. Below the favorites panel on the right. </a:t>
            </a:r>
          </a:p>
          <a:p>
            <a:pPr marL="514350" indent="-514350">
              <a:buFont typeface="+mj-lt"/>
              <a:buAutoNum type="arabicPeriod"/>
            </a:pPr>
            <a:endParaRPr lang="en-US" sz="2000" dirty="0" smtClean="0"/>
          </a:p>
        </p:txBody>
      </p:sp>
    </p:spTree>
    <p:extLst>
      <p:ext uri="{BB962C8B-B14F-4D97-AF65-F5344CB8AC3E}">
        <p14:creationId xmlns:p14="http://schemas.microsoft.com/office/powerpoint/2010/main" val="131794467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smtClean="0"/>
              <a:t>Manage Favorites Usability Challenges</a:t>
            </a:r>
            <a:endParaRPr lang="en-US" sz="2400" dirty="0"/>
          </a:p>
        </p:txBody>
      </p:sp>
      <p:sp>
        <p:nvSpPr>
          <p:cNvPr id="3" name="Content Placeholder 2"/>
          <p:cNvSpPr>
            <a:spLocks noGrp="1"/>
          </p:cNvSpPr>
          <p:nvPr>
            <p:ph idx="1"/>
          </p:nvPr>
        </p:nvSpPr>
        <p:spPr>
          <a:xfrm>
            <a:off x="457200" y="971550"/>
            <a:ext cx="8229600" cy="3771900"/>
          </a:xfrm>
        </p:spPr>
        <p:txBody>
          <a:bodyPr>
            <a:normAutofit/>
          </a:bodyPr>
          <a:lstStyle/>
          <a:p>
            <a:r>
              <a:rPr lang="en-US" sz="2400" dirty="0" smtClean="0"/>
              <a:t>Goes outside expected behavior for a Pick- List </a:t>
            </a:r>
          </a:p>
          <a:p>
            <a:r>
              <a:rPr lang="en-US" sz="2400" dirty="0" smtClean="0"/>
              <a:t>Lists </a:t>
            </a:r>
            <a:r>
              <a:rPr lang="en-US" sz="2400" dirty="0" smtClean="0"/>
              <a:t>un-</a:t>
            </a:r>
            <a:r>
              <a:rPr lang="en-US" sz="2400" dirty="0" err="1" smtClean="0"/>
              <a:t>pickable</a:t>
            </a:r>
            <a:r>
              <a:rPr lang="en-US" sz="2400" dirty="0" smtClean="0"/>
              <a:t> items</a:t>
            </a:r>
          </a:p>
          <a:p>
            <a:r>
              <a:rPr lang="en-US" sz="2400" dirty="0" smtClean="0"/>
              <a:t>Editing in list</a:t>
            </a:r>
          </a:p>
          <a:p>
            <a:r>
              <a:rPr lang="en-US" sz="2400" dirty="0" smtClean="0"/>
              <a:t>Drag </a:t>
            </a:r>
          </a:p>
          <a:p>
            <a:r>
              <a:rPr lang="en-US" sz="2400" dirty="0" smtClean="0"/>
              <a:t>What does detail show?</a:t>
            </a:r>
            <a:endParaRPr lang="en-US" sz="2400" dirty="0"/>
          </a:p>
        </p:txBody>
      </p:sp>
    </p:spTree>
    <p:extLst>
      <p:ext uri="{BB962C8B-B14F-4D97-AF65-F5344CB8AC3E}">
        <p14:creationId xmlns:p14="http://schemas.microsoft.com/office/powerpoint/2010/main" val="112699257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smtClean="0"/>
              <a:t>Research on managing </a:t>
            </a:r>
            <a:r>
              <a:rPr lang="en-US" sz="2400" dirty="0" smtClean="0"/>
              <a:t>favorite lists </a:t>
            </a:r>
            <a:endParaRPr lang="en-US" sz="2400" dirty="0"/>
          </a:p>
        </p:txBody>
      </p:sp>
      <p:sp>
        <p:nvSpPr>
          <p:cNvPr id="3" name="Content Placeholder 2"/>
          <p:cNvSpPr>
            <a:spLocks noGrp="1"/>
          </p:cNvSpPr>
          <p:nvPr>
            <p:ph idx="1"/>
          </p:nvPr>
        </p:nvSpPr>
        <p:spPr>
          <a:xfrm>
            <a:off x="457200" y="971550"/>
            <a:ext cx="8229600" cy="3771900"/>
          </a:xfrm>
        </p:spPr>
        <p:txBody>
          <a:bodyPr/>
          <a:lstStyle/>
          <a:p>
            <a:r>
              <a:rPr lang="en-US" dirty="0" smtClean="0"/>
              <a:t>Facebook - Friends and Groups Manager</a:t>
            </a:r>
            <a:endParaRPr lang="en-US" dirty="0" smtClean="0"/>
          </a:p>
          <a:p>
            <a:r>
              <a:rPr lang="en-US" dirty="0" smtClean="0"/>
              <a:t>Google</a:t>
            </a:r>
            <a:r>
              <a:rPr lang="en-US" dirty="0" smtClean="0"/>
              <a:t>+ Circles Manager</a:t>
            </a:r>
            <a:endParaRPr lang="en-US" dirty="0" smtClean="0"/>
          </a:p>
          <a:p>
            <a:r>
              <a:rPr lang="en-US" dirty="0" smtClean="0"/>
              <a:t>Apple </a:t>
            </a:r>
            <a:r>
              <a:rPr lang="en-US" dirty="0" smtClean="0"/>
              <a:t>- List </a:t>
            </a:r>
            <a:r>
              <a:rPr lang="en-US" dirty="0" smtClean="0"/>
              <a:t>manager</a:t>
            </a:r>
          </a:p>
          <a:p>
            <a:r>
              <a:rPr lang="en-US" dirty="0" smtClean="0"/>
              <a:t>Android </a:t>
            </a:r>
            <a:r>
              <a:rPr lang="en-US" dirty="0" smtClean="0"/>
              <a:t>- Contact </a:t>
            </a:r>
            <a:r>
              <a:rPr lang="en-US" dirty="0" smtClean="0"/>
              <a:t>manager</a:t>
            </a:r>
            <a:endParaRPr lang="en-US" dirty="0"/>
          </a:p>
        </p:txBody>
      </p:sp>
    </p:spTree>
    <p:extLst>
      <p:ext uri="{BB962C8B-B14F-4D97-AF65-F5344CB8AC3E}">
        <p14:creationId xmlns:p14="http://schemas.microsoft.com/office/powerpoint/2010/main" val="38177866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smtClean="0"/>
              <a:t>Research on managing </a:t>
            </a:r>
            <a:r>
              <a:rPr lang="en-US" sz="2400" dirty="0" smtClean="0"/>
              <a:t>favorite lists </a:t>
            </a:r>
            <a:endParaRPr lang="en-US" sz="2400" dirty="0"/>
          </a:p>
        </p:txBody>
      </p:sp>
      <p:pic>
        <p:nvPicPr>
          <p:cNvPr id="205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81000" y="971550"/>
            <a:ext cx="3322319" cy="2286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2" name="Picture 4" descr="http://smartphoneblogging.com/wp-content/gallery/asus-eeepad-transformer-tf101-android-4-0-ics/asus_transformer_tf101_android_4_0_ics_contacts.png">
            <a:hlinkClick r:id="rId4"/>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257800" y="1276350"/>
            <a:ext cx="3619804" cy="2262378"/>
          </a:xfrm>
          <a:prstGeom prst="rect">
            <a:avLst/>
          </a:prstGeom>
          <a:noFill/>
          <a:extLst>
            <a:ext uri="{909E8E84-426E-40DD-AFC4-6F175D3DCCD1}">
              <a14:hiddenFill xmlns:a14="http://schemas.microsoft.com/office/drawing/2010/main">
                <a:solidFill>
                  <a:srgbClr val="FFFFFF"/>
                </a:solidFill>
              </a14:hiddenFill>
            </a:ext>
          </a:extLst>
        </p:spPr>
      </p:pic>
      <p:pic>
        <p:nvPicPr>
          <p:cNvPr id="2053" name="Picture 5"/>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59880" t="29499" r="8671" b="22454"/>
          <a:stretch/>
        </p:blipFill>
        <p:spPr bwMode="auto">
          <a:xfrm>
            <a:off x="3108196" y="2800350"/>
            <a:ext cx="3807106" cy="197969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8452187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smtClean="0"/>
              <a:t>Research on managing </a:t>
            </a:r>
            <a:r>
              <a:rPr lang="en-US" sz="2400" dirty="0" smtClean="0"/>
              <a:t>favorites </a:t>
            </a:r>
            <a:endParaRPr lang="en-US" sz="2400" dirty="0"/>
          </a:p>
        </p:txBody>
      </p:sp>
      <p:sp>
        <p:nvSpPr>
          <p:cNvPr id="3" name="Content Placeholder 2"/>
          <p:cNvSpPr>
            <a:spLocks noGrp="1"/>
          </p:cNvSpPr>
          <p:nvPr>
            <p:ph idx="1"/>
          </p:nvPr>
        </p:nvSpPr>
        <p:spPr/>
        <p:txBody>
          <a:bodyPr/>
          <a:lstStyle/>
          <a:p>
            <a:r>
              <a:rPr lang="en-US" dirty="0" smtClean="0"/>
              <a:t>Commonality</a:t>
            </a:r>
          </a:p>
          <a:p>
            <a:pPr lvl="1"/>
            <a:r>
              <a:rPr lang="en-US" dirty="0" smtClean="0"/>
              <a:t>Single pane for management</a:t>
            </a:r>
          </a:p>
          <a:p>
            <a:pPr lvl="1"/>
            <a:r>
              <a:rPr lang="en-US" dirty="0" smtClean="0"/>
              <a:t>Filters for view and search</a:t>
            </a:r>
          </a:p>
          <a:p>
            <a:pPr lvl="1"/>
            <a:r>
              <a:rPr lang="en-US" dirty="0" smtClean="0"/>
              <a:t>One-click add and remove items</a:t>
            </a:r>
            <a:endParaRPr lang="en-US" dirty="0"/>
          </a:p>
        </p:txBody>
      </p:sp>
    </p:spTree>
    <p:extLst>
      <p:ext uri="{BB962C8B-B14F-4D97-AF65-F5344CB8AC3E}">
        <p14:creationId xmlns:p14="http://schemas.microsoft.com/office/powerpoint/2010/main" val="31088952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Suggested Alternative</a:t>
            </a:r>
            <a:endParaRPr lang="en-US" dirty="0"/>
          </a:p>
        </p:txBody>
      </p:sp>
      <p:pic>
        <p:nvPicPr>
          <p:cNvPr id="102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42284" y="971549"/>
            <a:ext cx="3987116" cy="391578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TextBox 5"/>
          <p:cNvSpPr txBox="1"/>
          <p:nvPr/>
        </p:nvSpPr>
        <p:spPr>
          <a:xfrm>
            <a:off x="152400" y="1684480"/>
            <a:ext cx="2199504" cy="2893100"/>
          </a:xfrm>
          <a:prstGeom prst="rect">
            <a:avLst/>
          </a:prstGeom>
          <a:solidFill>
            <a:schemeClr val="tx2">
              <a:lumMod val="20000"/>
              <a:lumOff val="80000"/>
            </a:schemeClr>
          </a:solidFill>
          <a:ln>
            <a:solidFill>
              <a:schemeClr val="tx1"/>
            </a:solidFill>
          </a:ln>
        </p:spPr>
        <p:txBody>
          <a:bodyPr wrap="square" rtlCol="0">
            <a:spAutoFit/>
          </a:bodyPr>
          <a:lstStyle/>
          <a:p>
            <a:r>
              <a:rPr lang="en-US" sz="1400" dirty="0" smtClean="0"/>
              <a:t>Discrete Data Entry</a:t>
            </a:r>
          </a:p>
          <a:p>
            <a:r>
              <a:rPr lang="en-US" sz="1400" dirty="0" smtClean="0"/>
              <a:t>For search</a:t>
            </a:r>
          </a:p>
          <a:p>
            <a:r>
              <a:rPr lang="en-US" sz="1400" dirty="0" smtClean="0"/>
              <a:t/>
            </a:r>
            <a:br>
              <a:rPr lang="en-US" sz="1400" dirty="0" smtClean="0"/>
            </a:br>
            <a:r>
              <a:rPr lang="en-US" sz="1400" dirty="0" smtClean="0"/>
              <a:t>One Click add remove</a:t>
            </a:r>
            <a:br>
              <a:rPr lang="en-US" sz="1400" dirty="0" smtClean="0"/>
            </a:br>
            <a:endParaRPr lang="en-US" sz="1400" dirty="0"/>
          </a:p>
          <a:p>
            <a:r>
              <a:rPr lang="en-US" sz="1400" dirty="0" smtClean="0"/>
              <a:t>More like a filter for two view, removes cognitive load comparing duplicates…</a:t>
            </a:r>
          </a:p>
          <a:p>
            <a:r>
              <a:rPr lang="en-US" sz="1400" dirty="0" smtClean="0"/>
              <a:t> </a:t>
            </a:r>
            <a:br>
              <a:rPr lang="en-US" sz="1400" dirty="0" smtClean="0"/>
            </a:br>
            <a:r>
              <a:rPr lang="en-US" sz="1400" dirty="0" smtClean="0"/>
              <a:t>FIEN   = unique, or internal UID</a:t>
            </a:r>
          </a:p>
          <a:p>
            <a:endParaRPr lang="en-US" sz="1400" dirty="0"/>
          </a:p>
        </p:txBody>
      </p:sp>
      <p:sp>
        <p:nvSpPr>
          <p:cNvPr id="7" name="TextBox 6"/>
          <p:cNvSpPr txBox="1"/>
          <p:nvPr/>
        </p:nvSpPr>
        <p:spPr>
          <a:xfrm>
            <a:off x="4509183" y="1712439"/>
            <a:ext cx="533400" cy="246221"/>
          </a:xfrm>
          <a:prstGeom prst="rect">
            <a:avLst/>
          </a:prstGeom>
          <a:solidFill>
            <a:schemeClr val="tx2">
              <a:lumMod val="20000"/>
              <a:lumOff val="80000"/>
            </a:schemeClr>
          </a:solidFill>
          <a:ln>
            <a:solidFill>
              <a:schemeClr val="tx1"/>
            </a:solidFill>
          </a:ln>
        </p:spPr>
        <p:txBody>
          <a:bodyPr wrap="square" lIns="45720" rIns="45720" rtlCol="0" anchor="ctr" anchorCtr="0">
            <a:spAutoFit/>
          </a:bodyPr>
          <a:lstStyle/>
          <a:p>
            <a:pPr algn="ctr"/>
            <a:r>
              <a:rPr lang="en-US" sz="1000" dirty="0" smtClean="0"/>
              <a:t>Find</a:t>
            </a:r>
            <a:endParaRPr lang="en-US" sz="1000" dirty="0"/>
          </a:p>
        </p:txBody>
      </p:sp>
    </p:spTree>
    <p:extLst>
      <p:ext uri="{BB962C8B-B14F-4D97-AF65-F5344CB8AC3E}">
        <p14:creationId xmlns:p14="http://schemas.microsoft.com/office/powerpoint/2010/main" val="253327747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Suggested Alternative </a:t>
            </a:r>
            <a:r>
              <a:rPr lang="en-US" dirty="0" smtClean="0"/>
              <a:t>List </a:t>
            </a:r>
            <a:r>
              <a:rPr lang="en-US" dirty="0" smtClean="0"/>
              <a:t>manager</a:t>
            </a:r>
            <a:endParaRPr lang="en-US" dirty="0"/>
          </a:p>
        </p:txBody>
      </p:sp>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4600" y="1011304"/>
            <a:ext cx="3652837" cy="358749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5943600" y="2651160"/>
            <a:ext cx="1188308" cy="307777"/>
          </a:xfrm>
          <a:prstGeom prst="rect">
            <a:avLst/>
          </a:prstGeom>
          <a:solidFill>
            <a:schemeClr val="tx2">
              <a:lumMod val="20000"/>
              <a:lumOff val="80000"/>
            </a:schemeClr>
          </a:solidFill>
          <a:ln>
            <a:solidFill>
              <a:schemeClr val="tx1"/>
            </a:solidFill>
          </a:ln>
        </p:spPr>
        <p:txBody>
          <a:bodyPr wrap="square" rtlCol="0">
            <a:spAutoFit/>
          </a:bodyPr>
          <a:lstStyle/>
          <a:p>
            <a:r>
              <a:rPr lang="en-US" sz="1400" dirty="0" smtClean="0"/>
              <a:t>Inline Editing</a:t>
            </a:r>
            <a:endParaRPr lang="en-US" sz="1400" dirty="0"/>
          </a:p>
        </p:txBody>
      </p:sp>
    </p:spTree>
    <p:extLst>
      <p:ext uri="{BB962C8B-B14F-4D97-AF65-F5344CB8AC3E}">
        <p14:creationId xmlns:p14="http://schemas.microsoft.com/office/powerpoint/2010/main" val="3280142899"/>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dirty="0" smtClean="0">
                <a:solidFill>
                  <a:schemeClr val="bg1"/>
                </a:solidFill>
              </a:rPr>
              <a:t>5. Reveal Right Container</a:t>
            </a:r>
            <a:endParaRPr lang="en-US" dirty="0">
              <a:solidFill>
                <a:schemeClr val="bg1"/>
              </a:solidFill>
            </a:endParaRPr>
          </a:p>
        </p:txBody>
      </p:sp>
      <p:sp>
        <p:nvSpPr>
          <p:cNvPr id="3" name="Content Placeholder 2"/>
          <p:cNvSpPr>
            <a:spLocks noGrp="1"/>
          </p:cNvSpPr>
          <p:nvPr>
            <p:ph type="subTitle" idx="1"/>
          </p:nvPr>
        </p:nvSpPr>
        <p:spPr/>
        <p:txBody>
          <a:bodyPr>
            <a:normAutofit fontScale="77500" lnSpcReduction="20000"/>
          </a:bodyPr>
          <a:lstStyle/>
          <a:p>
            <a:r>
              <a:rPr lang="en-US" dirty="0" smtClean="0">
                <a:solidFill>
                  <a:schemeClr val="bg1">
                    <a:lumMod val="95000"/>
                  </a:schemeClr>
                </a:solidFill>
              </a:rPr>
              <a:t>This is just a JQuery UI function applied to a DIV container. We can just create our own. We can use this section to define requirements, however.</a:t>
            </a:r>
            <a:endParaRPr lang="en-US" dirty="0">
              <a:solidFill>
                <a:schemeClr val="bg1">
                  <a:lumMod val="95000"/>
                </a:schemeClr>
              </a:solidFill>
            </a:endParaRPr>
          </a:p>
        </p:txBody>
      </p:sp>
    </p:spTree>
    <p:extLst>
      <p:ext uri="{BB962C8B-B14F-4D97-AF65-F5344CB8AC3E}">
        <p14:creationId xmlns:p14="http://schemas.microsoft.com/office/powerpoint/2010/main" val="71249091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Reveal Right Container</a:t>
            </a:r>
            <a:endParaRPr lang="en-US" dirty="0"/>
          </a:p>
        </p:txBody>
      </p:sp>
      <p:sp>
        <p:nvSpPr>
          <p:cNvPr id="5" name="Content Placeholder 4"/>
          <p:cNvSpPr>
            <a:spLocks noGrp="1"/>
          </p:cNvSpPr>
          <p:nvPr>
            <p:ph idx="1"/>
          </p:nvPr>
        </p:nvSpPr>
        <p:spPr/>
        <p:txBody>
          <a:bodyPr/>
          <a:lstStyle/>
          <a:p>
            <a:pPr marL="0" indent="0">
              <a:buNone/>
            </a:pPr>
            <a:r>
              <a:rPr lang="en-US" dirty="0" smtClean="0"/>
              <a:t>Requirements</a:t>
            </a:r>
          </a:p>
          <a:p>
            <a:r>
              <a:rPr lang="en-US" sz="2000" dirty="0" smtClean="0"/>
              <a:t>Default Open</a:t>
            </a:r>
          </a:p>
          <a:p>
            <a:r>
              <a:rPr lang="en-US" sz="2000" dirty="0" smtClean="0"/>
              <a:t>Opaque/Modal </a:t>
            </a:r>
          </a:p>
          <a:p>
            <a:r>
              <a:rPr lang="en-US" sz="2000" dirty="0" smtClean="0"/>
              <a:t>Tab to right indicates when alerts have occurred</a:t>
            </a:r>
          </a:p>
          <a:p>
            <a:r>
              <a:rPr lang="en-US" sz="2000" dirty="0" smtClean="0"/>
              <a:t>Contains live AJAX data</a:t>
            </a:r>
          </a:p>
          <a:p>
            <a:endParaRPr lang="en-US" sz="2000" dirty="0"/>
          </a:p>
        </p:txBody>
      </p:sp>
    </p:spTree>
    <p:extLst>
      <p:ext uri="{BB962C8B-B14F-4D97-AF65-F5344CB8AC3E}">
        <p14:creationId xmlns:p14="http://schemas.microsoft.com/office/powerpoint/2010/main" val="274303560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Reveal Right Container UI</a:t>
            </a:r>
            <a:endParaRPr lang="en-US" dirty="0"/>
          </a:p>
        </p:txBody>
      </p:sp>
      <p:sp>
        <p:nvSpPr>
          <p:cNvPr id="5" name="Content Placeholder 4"/>
          <p:cNvSpPr>
            <a:spLocks noGrp="1"/>
          </p:cNvSpPr>
          <p:nvPr>
            <p:ph idx="1"/>
          </p:nvPr>
        </p:nvSpPr>
        <p:spPr/>
        <p:txBody>
          <a:bodyPr/>
          <a:lstStyle/>
          <a:p>
            <a:pPr marL="0" indent="0">
              <a:buNone/>
            </a:pPr>
            <a:r>
              <a:rPr lang="en-US" dirty="0" smtClean="0"/>
              <a:t>Options (All can be styled with TBS)</a:t>
            </a:r>
          </a:p>
          <a:p>
            <a:r>
              <a:rPr lang="en-US" sz="2000" dirty="0" smtClean="0"/>
              <a:t>JQuery Mobile – Need to review Heft of implementation</a:t>
            </a:r>
          </a:p>
          <a:p>
            <a:r>
              <a:rPr lang="en-US" sz="2000" dirty="0" smtClean="0"/>
              <a:t>TBS/JQuery  - Lighter</a:t>
            </a:r>
          </a:p>
          <a:p>
            <a:r>
              <a:rPr lang="en-US" sz="2000" dirty="0" smtClean="0"/>
              <a:t>CSS + HTML 5 – Lightest, but will it support IE8?</a:t>
            </a:r>
          </a:p>
          <a:p>
            <a:endParaRPr lang="en-US" sz="2000" dirty="0"/>
          </a:p>
        </p:txBody>
      </p:sp>
    </p:spTree>
    <p:extLst>
      <p:ext uri="{BB962C8B-B14F-4D97-AF65-F5344CB8AC3E}">
        <p14:creationId xmlns:p14="http://schemas.microsoft.com/office/powerpoint/2010/main" val="184379268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dirty="0">
                <a:solidFill>
                  <a:schemeClr val="bg1"/>
                </a:solidFill>
              </a:rPr>
              <a:t>Dashboard </a:t>
            </a:r>
            <a:r>
              <a:rPr lang="en-US" dirty="0" smtClean="0"/>
              <a:t>Container Requirements</a:t>
            </a:r>
            <a:endParaRPr lang="en-US" dirty="0"/>
          </a:p>
        </p:txBody>
      </p:sp>
      <p:sp>
        <p:nvSpPr>
          <p:cNvPr id="3" name="Content Placeholder 2"/>
          <p:cNvSpPr>
            <a:spLocks noGrp="1"/>
          </p:cNvSpPr>
          <p:nvPr>
            <p:ph idx="1"/>
          </p:nvPr>
        </p:nvSpPr>
        <p:spPr>
          <a:xfrm>
            <a:off x="457200" y="971550"/>
            <a:ext cx="8229600" cy="3886200"/>
          </a:xfrm>
        </p:spPr>
        <p:txBody>
          <a:bodyPr>
            <a:normAutofit fontScale="62500" lnSpcReduction="20000"/>
          </a:bodyPr>
          <a:lstStyle/>
          <a:p>
            <a:pPr lvl="0"/>
            <a:r>
              <a:rPr lang="en-US" dirty="0" smtClean="0"/>
              <a:t>Layout that accommodates drag/drop placement of widgets</a:t>
            </a:r>
          </a:p>
          <a:p>
            <a:pPr lvl="0"/>
            <a:r>
              <a:rPr lang="en-US" dirty="0" smtClean="0"/>
              <a:t>1/3-2/3 (or 1/4-3/4) page split</a:t>
            </a:r>
          </a:p>
          <a:p>
            <a:pPr lvl="0"/>
            <a:r>
              <a:rPr lang="en-US" dirty="0" smtClean="0"/>
              <a:t>Drop areas that allow resizing of widgets</a:t>
            </a:r>
          </a:p>
          <a:p>
            <a:pPr lvl="0"/>
            <a:r>
              <a:rPr lang="en-US" dirty="0" smtClean="0"/>
              <a:t>Ability to turn widgets on/off</a:t>
            </a:r>
          </a:p>
          <a:p>
            <a:pPr lvl="0"/>
            <a:r>
              <a:rPr lang="en-US" dirty="0" smtClean="0"/>
              <a:t>Ability to make widget display full-screen</a:t>
            </a:r>
          </a:p>
          <a:p>
            <a:pPr lvl="0"/>
            <a:r>
              <a:rPr lang="en-US" dirty="0" smtClean="0"/>
              <a:t>Style Guide Compliance</a:t>
            </a:r>
          </a:p>
          <a:p>
            <a:pPr lvl="0"/>
            <a:r>
              <a:rPr lang="en-US" dirty="0" smtClean="0"/>
              <a:t>Font – color, size, type</a:t>
            </a:r>
          </a:p>
          <a:p>
            <a:pPr lvl="0"/>
            <a:r>
              <a:rPr lang="en-US" dirty="0" smtClean="0"/>
              <a:t>Colors – background, foreground, text, buttons</a:t>
            </a:r>
          </a:p>
          <a:p>
            <a:pPr lvl="0"/>
            <a:r>
              <a:rPr lang="en-US" dirty="0" smtClean="0"/>
              <a:t>Buttons – color, size, type, behavior</a:t>
            </a:r>
          </a:p>
          <a:p>
            <a:pPr lvl="0"/>
            <a:r>
              <a:rPr lang="en-US" dirty="0" smtClean="0"/>
              <a:t>Icons</a:t>
            </a:r>
          </a:p>
          <a:p>
            <a:pPr lvl="0"/>
            <a:r>
              <a:rPr lang="en-US" dirty="0" smtClean="0"/>
              <a:t>Responsive design to accommodate at least desktop and tablet sizes</a:t>
            </a:r>
          </a:p>
          <a:p>
            <a:pPr lvl="0"/>
            <a:endParaRPr lang="en-US" dirty="0" smtClean="0"/>
          </a:p>
        </p:txBody>
      </p:sp>
    </p:spTree>
    <p:extLst>
      <p:ext uri="{BB962C8B-B14F-4D97-AF65-F5344CB8AC3E}">
        <p14:creationId xmlns:p14="http://schemas.microsoft.com/office/powerpoint/2010/main" val="754265040"/>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rmAutofit fontScale="90000"/>
          </a:bodyPr>
          <a:lstStyle/>
          <a:p>
            <a:r>
              <a:rPr lang="en-US" dirty="0" smtClean="0"/>
              <a:t>Reveal Right Container UI</a:t>
            </a:r>
            <a:endParaRPr lang="en-US" dirty="0"/>
          </a:p>
        </p:txBody>
      </p:sp>
      <p:sp>
        <p:nvSpPr>
          <p:cNvPr id="5" name="Content Placeholder 4"/>
          <p:cNvSpPr>
            <a:spLocks noGrp="1"/>
          </p:cNvSpPr>
          <p:nvPr>
            <p:ph idx="1"/>
          </p:nvPr>
        </p:nvSpPr>
        <p:spPr/>
        <p:txBody>
          <a:bodyPr/>
          <a:lstStyle/>
          <a:p>
            <a:pPr marL="0" indent="0">
              <a:buNone/>
            </a:pPr>
            <a:r>
              <a:rPr lang="en-US" dirty="0" smtClean="0"/>
              <a:t>Implementation</a:t>
            </a:r>
          </a:p>
          <a:p>
            <a:r>
              <a:rPr lang="en-US" sz="2000" dirty="0" smtClean="0"/>
              <a:t>Tab is always visible floated right. When you  hit it to maximize, panel slides left with duplicate tab.</a:t>
            </a:r>
          </a:p>
          <a:p>
            <a:r>
              <a:rPr lang="en-US" sz="2000" dirty="0" smtClean="0"/>
              <a:t>When how is it updated?</a:t>
            </a:r>
          </a:p>
          <a:p>
            <a:r>
              <a:rPr lang="en-US" sz="2000" dirty="0" smtClean="0"/>
              <a:t>Cannot Scroll</a:t>
            </a:r>
          </a:p>
          <a:p>
            <a:r>
              <a:rPr lang="en-US" sz="2000" dirty="0" smtClean="0"/>
              <a:t>Lots of widgets might slow down entire app, so it needs to have some sort of periodic </a:t>
            </a:r>
            <a:r>
              <a:rPr lang="en-US" sz="2000" dirty="0" err="1" smtClean="0"/>
              <a:t>ajax</a:t>
            </a:r>
            <a:r>
              <a:rPr lang="en-US" sz="2000" dirty="0" smtClean="0"/>
              <a:t> query to poll for changes, maybe linear queries?</a:t>
            </a:r>
          </a:p>
          <a:p>
            <a:endParaRPr lang="en-US" sz="2000" dirty="0"/>
          </a:p>
        </p:txBody>
      </p:sp>
    </p:spTree>
    <p:extLst>
      <p:ext uri="{BB962C8B-B14F-4D97-AF65-F5344CB8AC3E}">
        <p14:creationId xmlns:p14="http://schemas.microsoft.com/office/powerpoint/2010/main" val="13411787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dirty="0" smtClean="0"/>
              <a:t>Dashboard </a:t>
            </a:r>
            <a:r>
              <a:rPr lang="en-US" dirty="0" smtClean="0"/>
              <a:t>Requirements</a:t>
            </a:r>
            <a:endParaRPr lang="en-US" dirty="0"/>
          </a:p>
        </p:txBody>
      </p:sp>
      <p:sp>
        <p:nvSpPr>
          <p:cNvPr id="3" name="Content Placeholder 2"/>
          <p:cNvSpPr>
            <a:spLocks noGrp="1"/>
          </p:cNvSpPr>
          <p:nvPr>
            <p:ph idx="1"/>
          </p:nvPr>
        </p:nvSpPr>
        <p:spPr>
          <a:xfrm>
            <a:off x="304800" y="914400"/>
            <a:ext cx="8686800" cy="3886200"/>
          </a:xfrm>
        </p:spPr>
        <p:txBody>
          <a:bodyPr>
            <a:noAutofit/>
          </a:bodyPr>
          <a:lstStyle/>
          <a:p>
            <a:pPr lvl="0"/>
            <a:r>
              <a:rPr lang="en-US" sz="1800" dirty="0" smtClean="0"/>
              <a:t>Drag/drop functionality</a:t>
            </a:r>
          </a:p>
          <a:p>
            <a:pPr lvl="0"/>
            <a:r>
              <a:rPr lang="en-US" sz="1800" dirty="0" smtClean="0"/>
              <a:t>Responsive design</a:t>
            </a:r>
          </a:p>
          <a:p>
            <a:pPr lvl="0"/>
            <a:r>
              <a:rPr lang="en-US" sz="1800" dirty="0" smtClean="0"/>
              <a:t>Ability to collapse widget to title bar</a:t>
            </a:r>
          </a:p>
          <a:p>
            <a:pPr lvl="0"/>
            <a:r>
              <a:rPr lang="en-US" sz="1800" dirty="0" smtClean="0"/>
              <a:t>Ability to add menu items (such as cog for Edit Settings and X to close) to title bar</a:t>
            </a:r>
          </a:p>
          <a:p>
            <a:pPr lvl="0"/>
            <a:r>
              <a:rPr lang="en-US" sz="1800" dirty="0" smtClean="0"/>
              <a:t>Resizing based on height of contents; location ( 1/3-2/3 or 1/4-3/4 page split)</a:t>
            </a:r>
          </a:p>
          <a:p>
            <a:pPr lvl="0"/>
            <a:r>
              <a:rPr lang="en-US" sz="1800" dirty="0" smtClean="0"/>
              <a:t>Resizable within space (drag lower right corner to expand vertically)</a:t>
            </a:r>
          </a:p>
          <a:p>
            <a:pPr lvl="0"/>
            <a:r>
              <a:rPr lang="en-US" sz="1800" dirty="0" smtClean="0"/>
              <a:t>Widgets will need to accommodate things like dynamic tables, calendars, etc.</a:t>
            </a:r>
          </a:p>
          <a:p>
            <a:pPr lvl="0"/>
            <a:r>
              <a:rPr lang="en-US" sz="1800" dirty="0" smtClean="0"/>
              <a:t>Style Guide Compliance</a:t>
            </a:r>
          </a:p>
          <a:p>
            <a:pPr lvl="0"/>
            <a:r>
              <a:rPr lang="en-US" sz="1800" dirty="0" smtClean="0"/>
              <a:t>Font – color, size, type</a:t>
            </a:r>
          </a:p>
          <a:p>
            <a:pPr lvl="0"/>
            <a:r>
              <a:rPr lang="en-US" sz="1800" dirty="0" smtClean="0"/>
              <a:t>Colors – background, foreground, text, buttons</a:t>
            </a:r>
          </a:p>
          <a:p>
            <a:pPr lvl="0"/>
            <a:r>
              <a:rPr lang="en-US" sz="1800" dirty="0" smtClean="0"/>
              <a:t>Buttons – color, size, type, behavior</a:t>
            </a:r>
          </a:p>
          <a:p>
            <a:pPr lvl="0"/>
            <a:r>
              <a:rPr lang="en-US" sz="1800" dirty="0" smtClean="0"/>
              <a:t>Icons</a:t>
            </a:r>
          </a:p>
        </p:txBody>
      </p:sp>
    </p:spTree>
    <p:extLst>
      <p:ext uri="{BB962C8B-B14F-4D97-AF65-F5344CB8AC3E}">
        <p14:creationId xmlns:p14="http://schemas.microsoft.com/office/powerpoint/2010/main" val="14069300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Dashboard - Suggested Solution</a:t>
            </a:r>
            <a:endParaRPr lang="en-US" dirty="0"/>
          </a:p>
        </p:txBody>
      </p:sp>
      <p:sp>
        <p:nvSpPr>
          <p:cNvPr id="3" name="Content Placeholder 2"/>
          <p:cNvSpPr>
            <a:spLocks noGrp="1"/>
          </p:cNvSpPr>
          <p:nvPr>
            <p:ph idx="1"/>
          </p:nvPr>
        </p:nvSpPr>
        <p:spPr>
          <a:xfrm>
            <a:off x="381000" y="971550"/>
            <a:ext cx="8610600" cy="3886200"/>
          </a:xfrm>
        </p:spPr>
        <p:txBody>
          <a:bodyPr>
            <a:normAutofit/>
          </a:bodyPr>
          <a:lstStyle/>
          <a:p>
            <a:pPr marL="457200" indent="-457200">
              <a:buFont typeface="+mj-lt"/>
              <a:buAutoNum type="arabicPeriod"/>
            </a:pPr>
            <a:r>
              <a:rPr lang="en-US" sz="2400" dirty="0" smtClean="0"/>
              <a:t>Begin by building the dash (It is not a hard thing to build). Use </a:t>
            </a:r>
            <a:r>
              <a:rPr lang="en-US" sz="2400" dirty="0" err="1" smtClean="0"/>
              <a:t>jquery</a:t>
            </a:r>
            <a:r>
              <a:rPr lang="en-US" sz="2400" dirty="0" smtClean="0"/>
              <a:t> UI for drag and drop and grid resizing.</a:t>
            </a:r>
          </a:p>
          <a:p>
            <a:pPr marL="457200" indent="-457200">
              <a:buFont typeface="+mj-lt"/>
              <a:buAutoNum type="arabicPeriod"/>
            </a:pPr>
            <a:r>
              <a:rPr lang="en-US" sz="2400" dirty="0" smtClean="0"/>
              <a:t>Containers (</a:t>
            </a:r>
            <a:r>
              <a:rPr lang="en-US" sz="2400" dirty="0" err="1" smtClean="0"/>
              <a:t>portlets</a:t>
            </a:r>
            <a:r>
              <a:rPr lang="en-US" sz="2400" dirty="0" smtClean="0"/>
              <a:t>) conform to grid widths</a:t>
            </a:r>
          </a:p>
          <a:p>
            <a:pPr marL="457200" indent="-457200">
              <a:buFont typeface="+mj-lt"/>
              <a:buAutoNum type="arabicPeriod"/>
            </a:pPr>
            <a:r>
              <a:rPr lang="en-US" sz="2400" dirty="0" smtClean="0"/>
              <a:t>Build </a:t>
            </a:r>
            <a:r>
              <a:rPr lang="en-US" sz="2400" dirty="0" err="1" smtClean="0"/>
              <a:t>portlets</a:t>
            </a:r>
            <a:r>
              <a:rPr lang="en-US" sz="2400" dirty="0" smtClean="0"/>
              <a:t> to specs using tutorial[s] listed for minimize, maximize etc.</a:t>
            </a:r>
          </a:p>
          <a:p>
            <a:pPr marL="457200" indent="-457200">
              <a:buFont typeface="+mj-lt"/>
              <a:buAutoNum type="arabicPeriod"/>
            </a:pPr>
            <a:r>
              <a:rPr lang="en-US" sz="2400" dirty="0" smtClean="0"/>
              <a:t>Define Visual Displays for standard  data</a:t>
            </a:r>
          </a:p>
          <a:p>
            <a:pPr marL="457200" indent="-457200">
              <a:buFont typeface="+mj-lt"/>
              <a:buAutoNum type="arabicPeriod"/>
            </a:pPr>
            <a:r>
              <a:rPr lang="en-US" sz="2400" dirty="0" smtClean="0"/>
              <a:t>Add the look and feel of a Twitter template, provided it works with the style guide.</a:t>
            </a:r>
          </a:p>
        </p:txBody>
      </p:sp>
    </p:spTree>
    <p:extLst>
      <p:ext uri="{BB962C8B-B14F-4D97-AF65-F5344CB8AC3E}">
        <p14:creationId xmlns:p14="http://schemas.microsoft.com/office/powerpoint/2010/main" val="4019073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lvl="0"/>
            <a:r>
              <a:rPr lang="en-US" dirty="0" smtClean="0"/>
              <a:t>Dashboard Container Options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395319137"/>
              </p:ext>
            </p:extLst>
          </p:nvPr>
        </p:nvGraphicFramePr>
        <p:xfrm>
          <a:off x="838200" y="1047751"/>
          <a:ext cx="7010400" cy="3890321"/>
        </p:xfrm>
        <a:graphic>
          <a:graphicData uri="http://schemas.openxmlformats.org/drawingml/2006/table">
            <a:tbl>
              <a:tblPr firstRow="1" bandRow="1">
                <a:tableStyleId>{5C22544A-7EE6-4342-B048-85BDC9FD1C3A}</a:tableStyleId>
              </a:tblPr>
              <a:tblGrid>
                <a:gridCol w="1158240"/>
                <a:gridCol w="1645920"/>
                <a:gridCol w="1402080"/>
                <a:gridCol w="1402080"/>
                <a:gridCol w="1402080"/>
              </a:tblGrid>
              <a:tr h="590550">
                <a:tc>
                  <a:txBody>
                    <a:bodyPr/>
                    <a:lstStyle/>
                    <a:p>
                      <a:endParaRPr lang="en-US" sz="1400" dirty="0"/>
                    </a:p>
                  </a:txBody>
                  <a:tcPr marT="34290" marB="34290"/>
                </a:tc>
                <a:tc>
                  <a:txBody>
                    <a:bodyPr/>
                    <a:lstStyle/>
                    <a:p>
                      <a:r>
                        <a:rPr lang="en-US" sz="1400" dirty="0" smtClean="0"/>
                        <a:t>  Civic</a:t>
                      </a:r>
                      <a:r>
                        <a:rPr lang="en-US" sz="1400" baseline="0" dirty="0" smtClean="0"/>
                        <a:t> Actions tutorial</a:t>
                      </a:r>
                      <a:endParaRPr lang="en-US" sz="1400" dirty="0"/>
                    </a:p>
                  </a:txBody>
                  <a:tcPr marT="34290" marB="34290"/>
                </a:tc>
                <a:tc>
                  <a:txBody>
                    <a:bodyPr/>
                    <a:lstStyle/>
                    <a:p>
                      <a:r>
                        <a:rPr lang="en-US" sz="1400" dirty="0" smtClean="0"/>
                        <a:t>Steve </a:t>
                      </a:r>
                      <a:r>
                        <a:rPr lang="en-US" sz="1400" dirty="0" err="1" smtClean="0"/>
                        <a:t>Pallen</a:t>
                      </a:r>
                      <a:r>
                        <a:rPr lang="en-US" sz="1400" dirty="0" smtClean="0"/>
                        <a:t> </a:t>
                      </a:r>
                      <a:r>
                        <a:rPr lang="en-US" sz="1400" dirty="0" err="1" smtClean="0"/>
                        <a:t>Tutorail</a:t>
                      </a:r>
                      <a:endParaRPr lang="en-US" sz="1400" dirty="0"/>
                    </a:p>
                  </a:txBody>
                  <a:tcPr marT="34290" marB="34290"/>
                </a:tc>
                <a:tc>
                  <a:txBody>
                    <a:bodyPr/>
                    <a:lstStyle/>
                    <a:p>
                      <a:r>
                        <a:rPr lang="en-US" sz="1400" dirty="0" err="1" smtClean="0">
                          <a:solidFill>
                            <a:schemeClr val="bg1"/>
                          </a:solidFill>
                        </a:rPr>
                        <a:t>Perfectum</a:t>
                      </a:r>
                      <a:r>
                        <a:rPr lang="en-US" sz="1400" dirty="0" smtClean="0">
                          <a:solidFill>
                            <a:schemeClr val="bg1"/>
                          </a:solidFill>
                        </a:rPr>
                        <a:t> Skin/Dash</a:t>
                      </a:r>
                      <a:endParaRPr lang="en-US" sz="1400" dirty="0">
                        <a:solidFill>
                          <a:schemeClr val="bg1"/>
                        </a:solidFill>
                      </a:endParaRPr>
                    </a:p>
                  </a:txBody>
                  <a:tcPr marT="34290" marB="34290"/>
                </a:tc>
                <a:tc>
                  <a:txBody>
                    <a:bodyPr/>
                    <a:lstStyle/>
                    <a:p>
                      <a:r>
                        <a:rPr lang="en-US" sz="1400" dirty="0" smtClean="0">
                          <a:solidFill>
                            <a:srgbClr val="C00000"/>
                          </a:solidFill>
                        </a:rPr>
                        <a:t>Caldara – </a:t>
                      </a:r>
                      <a:br>
                        <a:rPr lang="en-US" sz="1400" dirty="0" smtClean="0">
                          <a:solidFill>
                            <a:srgbClr val="C00000"/>
                          </a:solidFill>
                        </a:rPr>
                      </a:br>
                      <a:r>
                        <a:rPr lang="en-US" sz="1400" dirty="0" err="1" smtClean="0">
                          <a:solidFill>
                            <a:schemeClr val="bg1"/>
                          </a:solidFill>
                        </a:rPr>
                        <a:t>UIExample</a:t>
                      </a:r>
                      <a:endParaRPr lang="en-US" sz="1400" dirty="0">
                        <a:solidFill>
                          <a:schemeClr val="bg1"/>
                        </a:solidFill>
                      </a:endParaRPr>
                    </a:p>
                  </a:txBody>
                  <a:tcPr marT="34290" marB="34290"/>
                </a:tc>
              </a:tr>
              <a:tr h="50661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Page split</a:t>
                      </a:r>
                    </a:p>
                    <a:p>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solidFill>
                            <a:srgbClr val="C00000"/>
                          </a:solidFill>
                        </a:rPr>
                        <a:t>x</a:t>
                      </a:r>
                      <a:endParaRPr lang="en-US" sz="1400" dirty="0">
                        <a:solidFill>
                          <a:srgbClr val="C00000"/>
                        </a:solidFill>
                      </a:endParaRPr>
                    </a:p>
                  </a:txBody>
                  <a:tcPr marT="34290" marB="34290"/>
                </a:tc>
              </a:tr>
              <a:tr h="48006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Resize Widgets</a:t>
                      </a:r>
                    </a:p>
                    <a:p>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endParaRPr lang="en-US" sz="1400" dirty="0"/>
                    </a:p>
                  </a:txBody>
                  <a:tcPr marT="34290" marB="34290"/>
                </a:tc>
                <a:tc>
                  <a:txBody>
                    <a:bodyPr/>
                    <a:lstStyle/>
                    <a:p>
                      <a:r>
                        <a:rPr lang="en-US" sz="1400" dirty="0" smtClean="0">
                          <a:solidFill>
                            <a:srgbClr val="C00000"/>
                          </a:solidFill>
                        </a:rPr>
                        <a:t>x</a:t>
                      </a:r>
                      <a:endParaRPr lang="en-US" sz="1400" dirty="0">
                        <a:solidFill>
                          <a:srgbClr val="C00000"/>
                        </a:solidFill>
                      </a:endParaRPr>
                    </a:p>
                  </a:txBody>
                  <a:tcPr marT="34290" marB="34290"/>
                </a:tc>
              </a:tr>
              <a:tr h="41924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Manage Widgets</a:t>
                      </a:r>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solidFill>
                            <a:srgbClr val="C00000"/>
                          </a:solidFill>
                        </a:rPr>
                        <a:t>x</a:t>
                      </a:r>
                      <a:endParaRPr lang="en-US" sz="1400" dirty="0">
                        <a:solidFill>
                          <a:srgbClr val="C00000"/>
                        </a:solidFill>
                      </a:endParaRPr>
                    </a:p>
                  </a:txBody>
                  <a:tcPr marT="34290" marB="34290"/>
                </a:tc>
              </a:tr>
              <a:tr h="293513">
                <a:tc>
                  <a:txBody>
                    <a:bodyPr/>
                    <a:lstStyle/>
                    <a:p>
                      <a:r>
                        <a:rPr lang="en-US" sz="1400" kern="1200" dirty="0" smtClean="0">
                          <a:solidFill>
                            <a:schemeClr val="tx1"/>
                          </a:solidFill>
                          <a:effectLst/>
                          <a:latin typeface="+mn-lt"/>
                          <a:ea typeface="+mn-ea"/>
                          <a:cs typeface="+mn-cs"/>
                        </a:rPr>
                        <a:t>Style Guide </a:t>
                      </a:r>
                      <a:endParaRPr lang="en-US" sz="1400" dirty="0"/>
                    </a:p>
                  </a:txBody>
                  <a:tcPr marT="34290" marB="34290"/>
                </a:tc>
                <a:tc>
                  <a:txBody>
                    <a:bodyPr/>
                    <a:lstStyle/>
                    <a:p>
                      <a:r>
                        <a:rPr lang="en-US" sz="1400" dirty="0" smtClean="0"/>
                        <a:t>x</a:t>
                      </a:r>
                      <a:endParaRPr lang="en-US" sz="1400" dirty="0"/>
                    </a:p>
                  </a:txBody>
                  <a:tcPr marT="34290" marB="34290"/>
                </a:tc>
                <a:tc>
                  <a:txBody>
                    <a:bodyPr/>
                    <a:lstStyle/>
                    <a:p>
                      <a:endParaRPr lang="en-US" sz="1400" dirty="0"/>
                    </a:p>
                  </a:txBody>
                  <a:tcPr marT="34290" marB="34290"/>
                </a:tc>
                <a:tc>
                  <a:txBody>
                    <a:bodyPr/>
                    <a:lstStyle/>
                    <a:p>
                      <a:endParaRPr lang="en-US" sz="1400" dirty="0"/>
                    </a:p>
                  </a:txBody>
                  <a:tcPr marT="34290" marB="34290"/>
                </a:tc>
                <a:tc>
                  <a:txBody>
                    <a:bodyPr/>
                    <a:lstStyle/>
                    <a:p>
                      <a:endParaRPr lang="en-US" sz="1400" dirty="0">
                        <a:solidFill>
                          <a:srgbClr val="C00000"/>
                        </a:solidFill>
                      </a:endParaRPr>
                    </a:p>
                  </a:txBody>
                  <a:tcPr marT="34290" marB="34290"/>
                </a:tc>
              </a:tr>
              <a:tr h="6858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kern="1200" dirty="0" smtClean="0">
                          <a:solidFill>
                            <a:schemeClr val="tx1"/>
                          </a:solidFill>
                          <a:effectLst/>
                          <a:latin typeface="+mn-lt"/>
                          <a:ea typeface="+mn-ea"/>
                          <a:cs typeface="+mn-cs"/>
                        </a:rPr>
                        <a:t>Responsive  Design</a:t>
                      </a:r>
                    </a:p>
                    <a:p>
                      <a:endParaRPr lang="en-US" sz="1400" dirty="0"/>
                    </a:p>
                  </a:txBody>
                  <a:tcPr marT="34290" marB="34290"/>
                </a:tc>
                <a:tc>
                  <a:txBody>
                    <a:bodyPr/>
                    <a:lstStyle/>
                    <a:p>
                      <a:r>
                        <a:rPr lang="en-US" sz="1400" dirty="0" smtClean="0"/>
                        <a:t>x</a:t>
                      </a:r>
                      <a:endParaRPr lang="en-US" sz="1400" dirty="0"/>
                    </a:p>
                  </a:txBody>
                  <a:tcPr marT="34290" marB="34290"/>
                </a:tc>
                <a:tc>
                  <a:txBody>
                    <a:bodyPr/>
                    <a:lstStyle/>
                    <a:p>
                      <a:endParaRPr lang="en-US" sz="1400" dirty="0"/>
                    </a:p>
                  </a:txBody>
                  <a:tcPr marT="34290" marB="34290"/>
                </a:tc>
                <a:tc>
                  <a:txBody>
                    <a:bodyPr/>
                    <a:lstStyle/>
                    <a:p>
                      <a:r>
                        <a:rPr lang="en-US" sz="1400" dirty="0" smtClean="0"/>
                        <a:t>x</a:t>
                      </a:r>
                      <a:endParaRPr lang="en-US" sz="1400" dirty="0"/>
                    </a:p>
                  </a:txBody>
                  <a:tcPr marT="34290" marB="34290"/>
                </a:tc>
                <a:tc>
                  <a:txBody>
                    <a:bodyPr/>
                    <a:lstStyle/>
                    <a:p>
                      <a:r>
                        <a:rPr lang="en-US" sz="1400" dirty="0" smtClean="0">
                          <a:solidFill>
                            <a:srgbClr val="C00000"/>
                          </a:solidFill>
                        </a:rPr>
                        <a:t>x</a:t>
                      </a:r>
                      <a:endParaRPr lang="en-US" sz="1400" dirty="0">
                        <a:solidFill>
                          <a:srgbClr val="C00000"/>
                        </a:solidFill>
                      </a:endParaRPr>
                    </a:p>
                  </a:txBody>
                  <a:tcPr marT="34290" marB="34290"/>
                </a:tc>
              </a:tr>
              <a:tr h="293513">
                <a:tc>
                  <a:txBody>
                    <a:bodyPr/>
                    <a:lstStyle/>
                    <a:p>
                      <a:r>
                        <a:rPr lang="en-US" sz="1400" dirty="0" smtClean="0"/>
                        <a:t>Free</a:t>
                      </a:r>
                      <a:endParaRPr lang="en-US" sz="1400" dirty="0"/>
                    </a:p>
                  </a:txBody>
                  <a:tcPr marT="34290" marB="34290"/>
                </a:tc>
                <a:tc>
                  <a:txBody>
                    <a:bodyPr/>
                    <a:lstStyle/>
                    <a:p>
                      <a:endParaRPr lang="en-US" sz="1400"/>
                    </a:p>
                  </a:txBody>
                  <a:tcPr marT="34290" marB="34290"/>
                </a:tc>
                <a:tc>
                  <a:txBody>
                    <a:bodyPr/>
                    <a:lstStyle/>
                    <a:p>
                      <a:r>
                        <a:rPr lang="en-US" sz="1400" dirty="0" smtClean="0"/>
                        <a:t>x</a:t>
                      </a:r>
                      <a:endParaRPr lang="en-US" sz="1400" dirty="0"/>
                    </a:p>
                  </a:txBody>
                  <a:tcPr marT="34290" marB="34290"/>
                </a:tc>
                <a:tc>
                  <a:txBody>
                    <a:bodyPr/>
                    <a:lstStyle/>
                    <a:p>
                      <a:endParaRPr lang="en-US" sz="1400" dirty="0"/>
                    </a:p>
                  </a:txBody>
                  <a:tcPr marT="34290" marB="34290"/>
                </a:tc>
                <a:tc>
                  <a:txBody>
                    <a:bodyPr/>
                    <a:lstStyle/>
                    <a:p>
                      <a:r>
                        <a:rPr lang="en-US" sz="1400" dirty="0" smtClean="0">
                          <a:solidFill>
                            <a:srgbClr val="C00000"/>
                          </a:solidFill>
                        </a:rPr>
                        <a:t>x</a:t>
                      </a:r>
                      <a:endParaRPr lang="en-US" sz="1400" dirty="0">
                        <a:solidFill>
                          <a:srgbClr val="C00000"/>
                        </a:solidFill>
                      </a:endParaRPr>
                    </a:p>
                  </a:txBody>
                  <a:tcPr marT="34290" marB="34290"/>
                </a:tc>
              </a:tr>
              <a:tr h="293513">
                <a:tc>
                  <a:txBody>
                    <a:bodyPr/>
                    <a:lstStyle/>
                    <a:p>
                      <a:r>
                        <a:rPr lang="en-US" sz="1400" dirty="0" smtClean="0"/>
                        <a:t>Description</a:t>
                      </a:r>
                      <a:endParaRPr lang="en-US" sz="1400" dirty="0"/>
                    </a:p>
                  </a:txBody>
                  <a:tcPr marT="34290" marB="34290"/>
                </a:tc>
                <a:tc>
                  <a:txBody>
                    <a:bodyPr/>
                    <a:lstStyle/>
                    <a:p>
                      <a:pPr algn="ctr"/>
                      <a:r>
                        <a:rPr lang="en-US" sz="1400" dirty="0" smtClean="0"/>
                        <a:t>Tutorial</a:t>
                      </a:r>
                      <a:endParaRPr lang="en-US" sz="1400" dirty="0"/>
                    </a:p>
                  </a:txBody>
                  <a:tcPr marT="34290" marB="34290"/>
                </a:tc>
                <a:tc>
                  <a:txBody>
                    <a:bodyPr/>
                    <a:lstStyle/>
                    <a:p>
                      <a:pPr algn="ctr"/>
                      <a:r>
                        <a:rPr lang="en-US" sz="1400" dirty="0" smtClean="0"/>
                        <a:t>Tutorial</a:t>
                      </a:r>
                      <a:endParaRPr lang="en-US" sz="1400" dirty="0"/>
                    </a:p>
                  </a:txBody>
                  <a:tcPr marT="34290" marB="34290"/>
                </a:tc>
                <a:tc>
                  <a:txBody>
                    <a:bodyPr/>
                    <a:lstStyle/>
                    <a:p>
                      <a:pPr algn="ctr"/>
                      <a:r>
                        <a:rPr lang="en-US" sz="1400" dirty="0" smtClean="0"/>
                        <a:t>Plugin?</a:t>
                      </a:r>
                      <a:endParaRPr lang="en-US" sz="1400" dirty="0"/>
                    </a:p>
                  </a:txBody>
                  <a:tcPr marT="34290" marB="34290"/>
                </a:tc>
                <a:tc>
                  <a:txBody>
                    <a:bodyPr/>
                    <a:lstStyle/>
                    <a:p>
                      <a:r>
                        <a:rPr lang="en-US" sz="1400" dirty="0" smtClean="0">
                          <a:solidFill>
                            <a:srgbClr val="C00000"/>
                          </a:solidFill>
                        </a:rPr>
                        <a:t>Theme</a:t>
                      </a:r>
                      <a:endParaRPr lang="en-US" sz="1400" dirty="0">
                        <a:solidFill>
                          <a:srgbClr val="C00000"/>
                        </a:solidFill>
                      </a:endParaRPr>
                    </a:p>
                  </a:txBody>
                  <a:tcPr marT="34290" marB="34290"/>
                </a:tc>
              </a:tr>
            </a:tbl>
          </a:graphicData>
        </a:graphic>
      </p:graphicFrame>
      <p:sp>
        <p:nvSpPr>
          <p:cNvPr id="3" name="TextBox 2"/>
          <p:cNvSpPr txBox="1"/>
          <p:nvPr/>
        </p:nvSpPr>
        <p:spPr>
          <a:xfrm rot="4739041">
            <a:off x="5601404" y="3244298"/>
            <a:ext cx="3417139" cy="276999"/>
          </a:xfrm>
          <a:prstGeom prst="rect">
            <a:avLst/>
          </a:prstGeom>
          <a:solidFill>
            <a:srgbClr val="FFFF00">
              <a:alpha val="21176"/>
            </a:srgbClr>
          </a:solidFill>
        </p:spPr>
        <p:txBody>
          <a:bodyPr wrap="square" rtlCol="0">
            <a:spAutoFit/>
          </a:bodyPr>
          <a:lstStyle/>
          <a:p>
            <a:r>
              <a:rPr lang="en-US" sz="1200" b="1" dirty="0" smtClean="0"/>
              <a:t>Off the market and branded into another product</a:t>
            </a:r>
            <a:endParaRPr lang="en-US" sz="1200" b="1" dirty="0"/>
          </a:p>
        </p:txBody>
      </p:sp>
    </p:spTree>
    <p:extLst>
      <p:ext uri="{BB962C8B-B14F-4D97-AF65-F5344CB8AC3E}">
        <p14:creationId xmlns:p14="http://schemas.microsoft.com/office/powerpoint/2010/main" val="173059212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33350"/>
            <a:ext cx="8229600" cy="536972"/>
          </a:xfrm>
        </p:spPr>
        <p:txBody>
          <a:bodyPr>
            <a:normAutofit fontScale="90000"/>
          </a:bodyPr>
          <a:lstStyle/>
          <a:p>
            <a:r>
              <a:rPr lang="en-US" dirty="0" smtClean="0"/>
              <a:t>Civic Actions Tutorial </a:t>
            </a:r>
            <a:br>
              <a:rPr lang="en-US" dirty="0" smtClean="0"/>
            </a:br>
            <a:r>
              <a:rPr lang="en-US" sz="2700" dirty="0" smtClean="0"/>
              <a:t>(Starting point for in house app)</a:t>
            </a:r>
          </a:p>
        </p:txBody>
      </p:sp>
      <p:sp>
        <p:nvSpPr>
          <p:cNvPr id="3" name="Content Placeholder 2"/>
          <p:cNvSpPr>
            <a:spLocks noGrp="1"/>
          </p:cNvSpPr>
          <p:nvPr>
            <p:ph idx="1"/>
          </p:nvPr>
        </p:nvSpPr>
        <p:spPr/>
        <p:txBody>
          <a:bodyPr/>
          <a:lstStyle/>
          <a:p>
            <a:endParaRPr lang="en-US" smtClean="0"/>
          </a:p>
          <a:p>
            <a:endParaRPr lang="en-US" dirty="0"/>
          </a:p>
        </p:txBody>
      </p:sp>
      <p:pic>
        <p:nvPicPr>
          <p:cNvPr id="1026" name="Picture 2">
            <a:hlinkClick r:id="rId2"/>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0600" y="1085850"/>
            <a:ext cx="7493548" cy="3714750"/>
          </a:xfrm>
          <a:prstGeom prst="rect">
            <a:avLst/>
          </a:prstGeom>
          <a:noFill/>
          <a:ln w="28575">
            <a:solidFill>
              <a:srgbClr val="00B0F0"/>
            </a:solidFill>
            <a:miter lim="800000"/>
            <a:headEnd/>
            <a:tailEnd/>
          </a:ln>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325774270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8369</TotalTime>
  <Words>1745</Words>
  <Application>Microsoft Office PowerPoint</Application>
  <PresentationFormat>On-screen Show (16:9)</PresentationFormat>
  <Paragraphs>450</Paragraphs>
  <Slides>50</Slides>
  <Notes>10</Notes>
  <HiddenSlides>0</HiddenSlides>
  <MMClips>0</MMClips>
  <ScaleCrop>false</ScaleCrop>
  <HeadingPairs>
    <vt:vector size="4" baseType="variant">
      <vt:variant>
        <vt:lpstr>Theme</vt:lpstr>
      </vt:variant>
      <vt:variant>
        <vt:i4>1</vt:i4>
      </vt:variant>
      <vt:variant>
        <vt:lpstr>Slide Titles</vt:lpstr>
      </vt:variant>
      <vt:variant>
        <vt:i4>50</vt:i4>
      </vt:variant>
    </vt:vector>
  </HeadingPairs>
  <TitlesOfParts>
    <vt:vector size="51" baseType="lpstr">
      <vt:lpstr>Office Theme</vt:lpstr>
      <vt:lpstr>UI Patterns  </vt:lpstr>
      <vt:lpstr>UI Patterns defined so far...</vt:lpstr>
      <vt:lpstr>UI Pattern Definitions</vt:lpstr>
      <vt:lpstr>1. Dashboard (container)</vt:lpstr>
      <vt:lpstr>Dashboard Container Requirements</vt:lpstr>
      <vt:lpstr>Dashboard Requirements</vt:lpstr>
      <vt:lpstr>Dashboard - Suggested Solution</vt:lpstr>
      <vt:lpstr>Dashboard Container Options</vt:lpstr>
      <vt:lpstr>Civic Actions Tutorial  (Starting point for in house app)</vt:lpstr>
      <vt:lpstr>Steve Pallen (Paltera tutorial)</vt:lpstr>
      <vt:lpstr>Perfectum Dashboard – $$ (Twitter Bootstrap Theme)</vt:lpstr>
      <vt:lpstr>Caldera/Flow Dashboard –  UI Example</vt:lpstr>
      <vt:lpstr>2. Dashboard Widgets (individual widgets)</vt:lpstr>
      <vt:lpstr>Dashboard Widgets</vt:lpstr>
      <vt:lpstr>3. Data Table</vt:lpstr>
      <vt:lpstr>Datatable Functional Requirements</vt:lpstr>
      <vt:lpstr>Datatable UI Requirements</vt:lpstr>
      <vt:lpstr>Datatable (“normal”) Requirements</vt:lpstr>
      <vt:lpstr>Recommendation</vt:lpstr>
      <vt:lpstr>Tablular Data Options</vt:lpstr>
      <vt:lpstr>Datatable</vt:lpstr>
      <vt:lpstr>Datatable</vt:lpstr>
      <vt:lpstr>Datatable</vt:lpstr>
      <vt:lpstr>HandsonTable</vt:lpstr>
      <vt:lpstr>Slick Grid</vt:lpstr>
      <vt:lpstr>TableSorter</vt:lpstr>
      <vt:lpstr>Flex Grid</vt:lpstr>
      <vt:lpstr>Reference &amp; Examples</vt:lpstr>
      <vt:lpstr>4. Pick List</vt:lpstr>
      <vt:lpstr>Pick List Basic Requirements</vt:lpstr>
      <vt:lpstr>Pick List Recommendation</vt:lpstr>
      <vt:lpstr>Pick List Basic Requirements</vt:lpstr>
      <vt:lpstr>Pick List Example from Web</vt:lpstr>
      <vt:lpstr>Pick List Reference</vt:lpstr>
      <vt:lpstr>Pick List 2 - (Manage Favorites)</vt:lpstr>
      <vt:lpstr>Pick List 2 - (Manage Favorites)</vt:lpstr>
      <vt:lpstr>Pick List 2 - Purpose (Manage Favorites)</vt:lpstr>
      <vt:lpstr>Pick List Requirements 2 (Manage Favorites)</vt:lpstr>
      <vt:lpstr>Pick List (Manage Favorites)</vt:lpstr>
      <vt:lpstr>Pick List (Manage favorites) Proposed  Solution</vt:lpstr>
      <vt:lpstr>Manage Favorites Usability Challenges</vt:lpstr>
      <vt:lpstr>Research on managing favorite lists </vt:lpstr>
      <vt:lpstr>Research on managing favorite lists </vt:lpstr>
      <vt:lpstr>Research on managing favorites </vt:lpstr>
      <vt:lpstr>Suggested Alternative</vt:lpstr>
      <vt:lpstr>Suggested Alternative List manager</vt:lpstr>
      <vt:lpstr>5. Reveal Right Container</vt:lpstr>
      <vt:lpstr>Reveal Right Container</vt:lpstr>
      <vt:lpstr>Reveal Right Container UI</vt:lpstr>
      <vt:lpstr>Reveal Right Container UI</vt:lpstr>
    </vt:vector>
  </TitlesOfParts>
  <Company>triVIN,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Responsive design to accommodate at least desktop and tablet sizes</dc:title>
  <dc:creator>Thomas Ghoreyeb</dc:creator>
  <cp:lastModifiedBy>Thomas Ghoreyeb</cp:lastModifiedBy>
  <cp:revision>88</cp:revision>
  <dcterms:created xsi:type="dcterms:W3CDTF">2013-10-04T13:35:05Z</dcterms:created>
  <dcterms:modified xsi:type="dcterms:W3CDTF">2014-01-09T14:58:34Z</dcterms:modified>
</cp:coreProperties>
</file>

<file path=docProps/thumbnail.jpeg>
</file>